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5" r:id="rId1"/>
  </p:sldMasterIdLst>
  <p:sldIdLst>
    <p:sldId id="256" r:id="rId2"/>
    <p:sldId id="257" r:id="rId3"/>
    <p:sldId id="258" r:id="rId4"/>
    <p:sldId id="259" r:id="rId5"/>
    <p:sldId id="260" r:id="rId6"/>
    <p:sldId id="261" r:id="rId7"/>
    <p:sldId id="262" r:id="rId8"/>
    <p:sldId id="263" r:id="rId9"/>
    <p:sldId id="264" r:id="rId10"/>
    <p:sldId id="265" r:id="rId11"/>
    <p:sldId id="271" r:id="rId12"/>
    <p:sldId id="272" r:id="rId13"/>
    <p:sldId id="274" r:id="rId14"/>
    <p:sldId id="275"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jp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2538219-6E45-4D12-B767-46F92D5844D4}" type="datetime1">
              <a:rPr lang="en-US" smtClean="0"/>
              <a:t>2/11/2024</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dirty="0"/>
          </a:p>
        </p:txBody>
      </p:sp>
    </p:spTree>
    <p:extLst>
      <p:ext uri="{BB962C8B-B14F-4D97-AF65-F5344CB8AC3E}">
        <p14:creationId xmlns:p14="http://schemas.microsoft.com/office/powerpoint/2010/main" val="1827586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1FC8E16-3C03-4238-9C6F-B34F3D10F77E}" type="datetime1">
              <a:rPr lang="en-US" smtClean="0"/>
              <a:t>2/11/2024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327047188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FC8E16-3C03-4238-9C6F-B34F3D10F77E}" type="datetime1">
              <a:rPr lang="en-US" smtClean="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178353409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FC8E16-3C03-4238-9C6F-B34F3D10F77E}" type="datetime1">
              <a:rPr lang="en-US" smtClean="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230121642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FC8E16-3C03-4238-9C6F-B34F3D10F77E}" type="datetime1">
              <a:rPr lang="en-US" smtClean="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238475378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FC8E16-3C03-4238-9C6F-B34F3D10F77E}" type="datetime1">
              <a:rPr lang="en-US" smtClean="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330263225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FC8E16-3C03-4238-9C6F-B34F3D10F77E}" type="datetime1">
              <a:rPr lang="en-US" smtClean="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154007660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6430B8-6059-41E5-A5DC-C07A76F5859A}" type="datetime1">
              <a:rPr lang="en-US" smtClean="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dirty="0"/>
          </a:p>
        </p:txBody>
      </p:sp>
    </p:spTree>
    <p:extLst>
      <p:ext uri="{BB962C8B-B14F-4D97-AF65-F5344CB8AC3E}">
        <p14:creationId xmlns:p14="http://schemas.microsoft.com/office/powerpoint/2010/main" val="40197364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9D0CB7-D16E-4358-B7F4-EA4A24554592}" type="datetime1">
              <a:rPr lang="en-US" smtClean="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918908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B296A2-D8F0-4E17-BFD0-A6C902250D59}" type="datetime1">
              <a:rPr lang="en-US" smtClean="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1F646F3F-274D-499B-ABBE-824EB4ABDC3D}" type="slidenum">
              <a:rPr lang="en-US" smtClean="0"/>
              <a:t>‹#›</a:t>
            </a:fld>
            <a:endParaRPr lang="en-US" dirty="0"/>
          </a:p>
        </p:txBody>
      </p:sp>
    </p:spTree>
    <p:extLst>
      <p:ext uri="{BB962C8B-B14F-4D97-AF65-F5344CB8AC3E}">
        <p14:creationId xmlns:p14="http://schemas.microsoft.com/office/powerpoint/2010/main" val="2625239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108C9C-1ACB-4C84-A002-C7E0E45B937A}" type="datetime1">
              <a:rPr lang="en-US" smtClean="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dirty="0"/>
          </a:p>
        </p:txBody>
      </p:sp>
    </p:spTree>
    <p:extLst>
      <p:ext uri="{BB962C8B-B14F-4D97-AF65-F5344CB8AC3E}">
        <p14:creationId xmlns:p14="http://schemas.microsoft.com/office/powerpoint/2010/main" val="227523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9AF2A5-B297-4977-9E5B-4D3050E23689}" type="datetime1">
              <a:rPr lang="en-US" smtClean="0"/>
              <a:t>2/11/2024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F646F3F-274D-499B-ABBE-824EB4ABDC3D}" type="slidenum">
              <a:rPr lang="en-US" smtClean="0"/>
              <a:t>‹#›</a:t>
            </a:fld>
            <a:endParaRPr lang="en-US" dirty="0"/>
          </a:p>
        </p:txBody>
      </p:sp>
    </p:spTree>
    <p:extLst>
      <p:ext uri="{BB962C8B-B14F-4D97-AF65-F5344CB8AC3E}">
        <p14:creationId xmlns:p14="http://schemas.microsoft.com/office/powerpoint/2010/main" val="4197373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0127434-4794-409A-9547-04789BA47588}" type="datetime1">
              <a:rPr lang="en-US" smtClean="0"/>
              <a:t>2/11/2024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F646F3F-274D-499B-ABBE-824EB4ABDC3D}" type="slidenum">
              <a:rPr lang="en-US" smtClean="0"/>
              <a:t>‹#›</a:t>
            </a:fld>
            <a:endParaRPr lang="en-US" dirty="0"/>
          </a:p>
        </p:txBody>
      </p:sp>
    </p:spTree>
    <p:extLst>
      <p:ext uri="{BB962C8B-B14F-4D97-AF65-F5344CB8AC3E}">
        <p14:creationId xmlns:p14="http://schemas.microsoft.com/office/powerpoint/2010/main" val="29983882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658635-357A-4E3D-B824-A5CEFDB8449C}" type="datetime1">
              <a:rPr lang="en-US" smtClean="0"/>
              <a:t>2/11/2024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F646F3F-274D-499B-ABBE-824EB4ABDC3D}" type="slidenum">
              <a:rPr lang="en-US" smtClean="0"/>
              <a:t>‹#›</a:t>
            </a:fld>
            <a:endParaRPr lang="en-US" dirty="0"/>
          </a:p>
        </p:txBody>
      </p:sp>
    </p:spTree>
    <p:extLst>
      <p:ext uri="{BB962C8B-B14F-4D97-AF65-F5344CB8AC3E}">
        <p14:creationId xmlns:p14="http://schemas.microsoft.com/office/powerpoint/2010/main" val="1248435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86FF77-2719-4AD0-8740-0B90FF5D1EFB}" type="datetime1">
              <a:rPr lang="en-US" smtClean="0"/>
              <a:t>2/11/2024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F646F3F-274D-499B-ABBE-824EB4ABDC3D}" type="slidenum">
              <a:rPr lang="en-US" smtClean="0"/>
              <a:t>‹#›</a:t>
            </a:fld>
            <a:endParaRPr lang="en-US" dirty="0"/>
          </a:p>
        </p:txBody>
      </p:sp>
    </p:spTree>
    <p:extLst>
      <p:ext uri="{BB962C8B-B14F-4D97-AF65-F5344CB8AC3E}">
        <p14:creationId xmlns:p14="http://schemas.microsoft.com/office/powerpoint/2010/main" val="19387147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441C83-1089-48B9-8B65-293D4C236D35}" type="datetime1">
              <a:rPr lang="en-US" smtClean="0"/>
              <a:t>2/11/2024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F646F3F-274D-499B-ABBE-824EB4ABDC3D}" type="slidenum">
              <a:rPr lang="en-US" smtClean="0"/>
              <a:t>‹#›</a:t>
            </a:fld>
            <a:endParaRPr lang="en-US" dirty="0"/>
          </a:p>
        </p:txBody>
      </p:sp>
    </p:spTree>
    <p:extLst>
      <p:ext uri="{BB962C8B-B14F-4D97-AF65-F5344CB8AC3E}">
        <p14:creationId xmlns:p14="http://schemas.microsoft.com/office/powerpoint/2010/main" val="37677487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62FE45-CC1E-47DB-8B82-6CF0636FBDB8}" type="datetime1">
              <a:rPr lang="en-US" smtClean="0"/>
              <a:t>2/11/2024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F646F3F-274D-499B-ABBE-824EB4ABDC3D}" type="slidenum">
              <a:rPr lang="en-US" smtClean="0"/>
              <a:t>‹#›</a:t>
            </a:fld>
            <a:endParaRPr lang="en-US" dirty="0"/>
          </a:p>
        </p:txBody>
      </p:sp>
    </p:spTree>
    <p:extLst>
      <p:ext uri="{BB962C8B-B14F-4D97-AF65-F5344CB8AC3E}">
        <p14:creationId xmlns:p14="http://schemas.microsoft.com/office/powerpoint/2010/main" val="3457083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1FC8E16-3C03-4238-9C6F-B34F3D10F77E}" type="datetime1">
              <a:rPr lang="en-US" smtClean="0"/>
              <a:t>2/11/2024</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547310366"/>
      </p:ext>
    </p:extLst>
  </p:cSld>
  <p:clrMap bg1="lt1" tx1="dk1" bg2="lt2" tx2="dk2" accent1="accent1" accent2="accent2" accent3="accent3" accent4="accent4" accent5="accent5" accent6="accent6" hlink="hlink" folHlink="folHlink"/>
  <p:sldLayoutIdLst>
    <p:sldLayoutId id="2147483806" r:id="rId1"/>
    <p:sldLayoutId id="2147483807" r:id="rId2"/>
    <p:sldLayoutId id="2147483808" r:id="rId3"/>
    <p:sldLayoutId id="2147483809" r:id="rId4"/>
    <p:sldLayoutId id="2147483810" r:id="rId5"/>
    <p:sldLayoutId id="2147483811" r:id="rId6"/>
    <p:sldLayoutId id="2147483812" r:id="rId7"/>
    <p:sldLayoutId id="2147483813" r:id="rId8"/>
    <p:sldLayoutId id="2147483814" r:id="rId9"/>
    <p:sldLayoutId id="2147483815" r:id="rId10"/>
    <p:sldLayoutId id="2147483816" r:id="rId11"/>
    <p:sldLayoutId id="2147483817" r:id="rId12"/>
    <p:sldLayoutId id="2147483818" r:id="rId13"/>
    <p:sldLayoutId id="2147483819" r:id="rId14"/>
    <p:sldLayoutId id="2147483820" r:id="rId15"/>
    <p:sldLayoutId id="2147483821" r:id="rId16"/>
    <p:sldLayoutId id="2147483822"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EF08599-3FED-4288-A20D-E7BCAC3B8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020BA2FB-900B-8425-E741-BD158DAADDD3}"/>
              </a:ext>
            </a:extLst>
          </p:cNvPr>
          <p:cNvPicPr>
            <a:picLocks noChangeAspect="1"/>
          </p:cNvPicPr>
          <p:nvPr/>
        </p:nvPicPr>
        <p:blipFill rotWithShape="1">
          <a:blip r:embed="rId3"/>
          <a:srcRect l="9091" t="18228" b="16001"/>
          <a:stretch/>
        </p:blipFill>
        <p:spPr>
          <a:xfrm>
            <a:off x="20" y="10"/>
            <a:ext cx="12191980" cy="6857990"/>
          </a:xfrm>
          <a:prstGeom prst="rect">
            <a:avLst/>
          </a:prstGeom>
        </p:spPr>
      </p:pic>
      <p:sp>
        <p:nvSpPr>
          <p:cNvPr id="24" name="Freeform 13">
            <a:extLst>
              <a:ext uri="{FF2B5EF4-FFF2-40B4-BE49-F238E27FC236}">
                <a16:creationId xmlns:a16="http://schemas.microsoft.com/office/drawing/2014/main" id="{C884A6B2-90E9-4BDB-8503-71AC02D395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933" y="-16933"/>
            <a:ext cx="7340600" cy="6883400"/>
          </a:xfrm>
          <a:custGeom>
            <a:avLst/>
            <a:gdLst>
              <a:gd name="connsiteX0" fmla="*/ 5427133 w 7340600"/>
              <a:gd name="connsiteY0" fmla="*/ 8466 h 6883400"/>
              <a:gd name="connsiteX1" fmla="*/ 4783666 w 7340600"/>
              <a:gd name="connsiteY1" fmla="*/ 2573866 h 6883400"/>
              <a:gd name="connsiteX2" fmla="*/ 7340600 w 7340600"/>
              <a:gd name="connsiteY2" fmla="*/ 6874933 h 6883400"/>
              <a:gd name="connsiteX3" fmla="*/ 0 w 7340600"/>
              <a:gd name="connsiteY3" fmla="*/ 6883400 h 6883400"/>
              <a:gd name="connsiteX4" fmla="*/ 8466 w 7340600"/>
              <a:gd name="connsiteY4" fmla="*/ 0 h 6883400"/>
              <a:gd name="connsiteX5" fmla="*/ 5427133 w 7340600"/>
              <a:gd name="connsiteY5" fmla="*/ 8466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0600" h="6883400">
                <a:moveTo>
                  <a:pt x="5427133" y="8466"/>
                </a:moveTo>
                <a:lnTo>
                  <a:pt x="4783666" y="2573866"/>
                </a:lnTo>
                <a:lnTo>
                  <a:pt x="7340600" y="6874933"/>
                </a:lnTo>
                <a:lnTo>
                  <a:pt x="0" y="6883400"/>
                </a:lnTo>
                <a:lnTo>
                  <a:pt x="8466" y="0"/>
                </a:lnTo>
                <a:lnTo>
                  <a:pt x="5427133" y="8466"/>
                </a:lnTo>
                <a:close/>
              </a:path>
            </a:pathLst>
          </a:custGeom>
          <a:solidFill>
            <a:schemeClr val="tx1">
              <a:lumMod val="95000"/>
              <a:lumOff val="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048CEBBB-7959-EDAF-D1FE-57E3FFD8269A}"/>
              </a:ext>
            </a:extLst>
          </p:cNvPr>
          <p:cNvSpPr>
            <a:spLocks noGrp="1"/>
          </p:cNvSpPr>
          <p:nvPr>
            <p:ph type="ctrTitle"/>
          </p:nvPr>
        </p:nvSpPr>
        <p:spPr>
          <a:xfrm>
            <a:off x="352424" y="1855787"/>
            <a:ext cx="4949825" cy="2506663"/>
          </a:xfrm>
        </p:spPr>
        <p:txBody>
          <a:bodyPr>
            <a:normAutofit/>
          </a:bodyPr>
          <a:lstStyle/>
          <a:p>
            <a:pPr algn="l">
              <a:lnSpc>
                <a:spcPct val="90000"/>
              </a:lnSpc>
            </a:pPr>
            <a:r>
              <a:rPr lang="en-US" sz="3800" dirty="0">
                <a:solidFill>
                  <a:schemeClr val="bg1"/>
                </a:solidFill>
              </a:rPr>
              <a:t>University Database Management System</a:t>
            </a:r>
          </a:p>
        </p:txBody>
      </p:sp>
      <p:sp>
        <p:nvSpPr>
          <p:cNvPr id="2" name="Subtitle 1">
            <a:extLst>
              <a:ext uri="{FF2B5EF4-FFF2-40B4-BE49-F238E27FC236}">
                <a16:creationId xmlns:a16="http://schemas.microsoft.com/office/drawing/2014/main" id="{AF5E25FE-177B-1C8D-7402-9B47B509C0F6}"/>
              </a:ext>
            </a:extLst>
          </p:cNvPr>
          <p:cNvSpPr>
            <a:spLocks noGrp="1"/>
          </p:cNvSpPr>
          <p:nvPr>
            <p:ph type="subTitle" idx="1"/>
          </p:nvPr>
        </p:nvSpPr>
        <p:spPr>
          <a:xfrm>
            <a:off x="685800" y="5800725"/>
            <a:ext cx="4080933" cy="83608"/>
          </a:xfrm>
        </p:spPr>
        <p:txBody>
          <a:bodyPr>
            <a:normAutofit fontScale="25000" lnSpcReduction="20000"/>
          </a:bodyPr>
          <a:lstStyle/>
          <a:p>
            <a:pPr algn="l"/>
            <a:endParaRPr lang="en-US" dirty="0">
              <a:solidFill>
                <a:schemeClr val="bg1"/>
              </a:solidFill>
            </a:endParaRPr>
          </a:p>
        </p:txBody>
      </p:sp>
      <p:grpSp>
        <p:nvGrpSpPr>
          <p:cNvPr id="26" name="Group 25">
            <a:extLst>
              <a:ext uri="{FF2B5EF4-FFF2-40B4-BE49-F238E27FC236}">
                <a16:creationId xmlns:a16="http://schemas.microsoft.com/office/drawing/2014/main" id="{E9046BC8-D404-4E7D-9202-A07F3FDD38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64100" y="-4763"/>
            <a:ext cx="5014912" cy="6862763"/>
            <a:chOff x="2928938" y="-4763"/>
            <a:chExt cx="5014912" cy="6862763"/>
          </a:xfrm>
        </p:grpSpPr>
        <p:sp>
          <p:nvSpPr>
            <p:cNvPr id="27" name="Freeform 6">
              <a:extLst>
                <a:ext uri="{FF2B5EF4-FFF2-40B4-BE49-F238E27FC236}">
                  <a16:creationId xmlns:a16="http://schemas.microsoft.com/office/drawing/2014/main" id="{4C202215-4C35-450D-9F60-671C8F8DEB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txBody>
            <a:bodyPr/>
            <a:lstStyle/>
            <a:p>
              <a:endParaRPr lang="en-US" dirty="0"/>
            </a:p>
          </p:txBody>
        </p:sp>
        <p:sp>
          <p:nvSpPr>
            <p:cNvPr id="28" name="Freeform 7">
              <a:extLst>
                <a:ext uri="{FF2B5EF4-FFF2-40B4-BE49-F238E27FC236}">
                  <a16:creationId xmlns:a16="http://schemas.microsoft.com/office/drawing/2014/main" id="{F1A5BA8A-AEB4-4BCB-B86C-3F6A8E229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txBody>
            <a:bodyPr/>
            <a:lstStyle/>
            <a:p>
              <a:endParaRPr lang="en-US" dirty="0"/>
            </a:p>
          </p:txBody>
        </p:sp>
        <p:sp>
          <p:nvSpPr>
            <p:cNvPr id="29" name="Freeform 9">
              <a:extLst>
                <a:ext uri="{FF2B5EF4-FFF2-40B4-BE49-F238E27FC236}">
                  <a16:creationId xmlns:a16="http://schemas.microsoft.com/office/drawing/2014/main" id="{28AC2443-05F0-41CD-8D4A-63DE144F8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txBody>
            <a:bodyPr/>
            <a:lstStyle/>
            <a:p>
              <a:endParaRPr lang="en-US" dirty="0"/>
            </a:p>
          </p:txBody>
        </p:sp>
        <p:sp>
          <p:nvSpPr>
            <p:cNvPr id="30" name="Freeform 10">
              <a:extLst>
                <a:ext uri="{FF2B5EF4-FFF2-40B4-BE49-F238E27FC236}">
                  <a16:creationId xmlns:a16="http://schemas.microsoft.com/office/drawing/2014/main" id="{33E32F17-ED99-4969-B4D6-10A987D736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txBody>
            <a:bodyPr/>
            <a:lstStyle/>
            <a:p>
              <a:endParaRPr lang="en-US" dirty="0"/>
            </a:p>
          </p:txBody>
        </p:sp>
        <p:sp>
          <p:nvSpPr>
            <p:cNvPr id="31" name="Freeform 11">
              <a:extLst>
                <a:ext uri="{FF2B5EF4-FFF2-40B4-BE49-F238E27FC236}">
                  <a16:creationId xmlns:a16="http://schemas.microsoft.com/office/drawing/2014/main" id="{5599A813-8424-4E53-95CA-85BF5470D6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txBody>
            <a:bodyPr/>
            <a:lstStyle/>
            <a:p>
              <a:endParaRPr lang="en-US" dirty="0"/>
            </a:p>
          </p:txBody>
        </p:sp>
        <p:sp>
          <p:nvSpPr>
            <p:cNvPr id="32" name="Freeform 12">
              <a:extLst>
                <a:ext uri="{FF2B5EF4-FFF2-40B4-BE49-F238E27FC236}">
                  <a16:creationId xmlns:a16="http://schemas.microsoft.com/office/drawing/2014/main" id="{52431A4F-4662-480B-8AD3-394EACD7E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txBody>
            <a:bodyPr/>
            <a:lstStyle/>
            <a:p>
              <a:endParaRPr lang="en-US" dirty="0"/>
            </a:p>
          </p:txBody>
        </p:sp>
      </p:grpSp>
    </p:spTree>
    <p:extLst>
      <p:ext uri="{BB962C8B-B14F-4D97-AF65-F5344CB8AC3E}">
        <p14:creationId xmlns:p14="http://schemas.microsoft.com/office/powerpoint/2010/main" val="1130481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BF57D2-B95E-C7DA-47F9-59C9602AFB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D62E79-DD94-0345-248F-8EDE9C9264F3}"/>
              </a:ext>
            </a:extLst>
          </p:cNvPr>
          <p:cNvSpPr>
            <a:spLocks noGrp="1"/>
          </p:cNvSpPr>
          <p:nvPr>
            <p:ph type="title"/>
          </p:nvPr>
        </p:nvSpPr>
        <p:spPr>
          <a:xfrm>
            <a:off x="1484311" y="685801"/>
            <a:ext cx="10018713" cy="1187388"/>
          </a:xfrm>
        </p:spPr>
        <p:txBody>
          <a:bodyPr>
            <a:normAutofit/>
          </a:bodyPr>
          <a:lstStyle/>
          <a:p>
            <a:r>
              <a:rPr lang="en-US" sz="3200" b="1" dirty="0">
                <a:latin typeface="Aptos" panose="020B0004020202020204" pitchFamily="34" charset="0"/>
              </a:rPr>
              <a:t>Automation Scripts</a:t>
            </a:r>
            <a:endParaRPr lang="en-US" sz="3200" b="1" dirty="0"/>
          </a:p>
        </p:txBody>
      </p:sp>
      <p:sp>
        <p:nvSpPr>
          <p:cNvPr id="3" name="Content Placeholder 2">
            <a:extLst>
              <a:ext uri="{FF2B5EF4-FFF2-40B4-BE49-F238E27FC236}">
                <a16:creationId xmlns:a16="http://schemas.microsoft.com/office/drawing/2014/main" id="{253510A2-CAD8-E004-740F-5CC922A0BF15}"/>
              </a:ext>
            </a:extLst>
          </p:cNvPr>
          <p:cNvSpPr>
            <a:spLocks noGrp="1"/>
          </p:cNvSpPr>
          <p:nvPr>
            <p:ph idx="1"/>
          </p:nvPr>
        </p:nvSpPr>
        <p:spPr>
          <a:xfrm>
            <a:off x="1484310" y="1704513"/>
            <a:ext cx="10018713" cy="4793941"/>
          </a:xfrm>
        </p:spPr>
        <p:txBody>
          <a:bodyPr/>
          <a:lstStyle/>
          <a:p>
            <a:r>
              <a:rPr lang="en-US" sz="2000" b="1" kern="100" dirty="0">
                <a:effectLst/>
                <a:latin typeface="Aptos" panose="020B0004020202020204" pitchFamily="34" charset="0"/>
                <a:ea typeface="Aptos" panose="020B0004020202020204" pitchFamily="34" charset="0"/>
                <a:cs typeface="Arial" panose="020B0604020202020204" pitchFamily="34" charset="0"/>
              </a:rPr>
              <a:t>Database Backup Bash Script:</a:t>
            </a:r>
          </a:p>
          <a:p>
            <a:pPr marL="0" indent="0">
              <a:buNone/>
            </a:pPr>
            <a:r>
              <a:rPr lang="en-US" sz="2000" kern="100" dirty="0">
                <a:effectLst/>
                <a:latin typeface="Aptos" panose="020B0004020202020204" pitchFamily="34" charset="0"/>
                <a:ea typeface="Aptos" panose="020B0004020202020204" pitchFamily="34" charset="0"/>
                <a:cs typeface="Arial" panose="020B0604020202020204" pitchFamily="34" charset="0"/>
              </a:rPr>
              <a:t>	This bash script is designed to perform a database backup using the </a:t>
            </a:r>
            <a:r>
              <a:rPr lang="en-US" sz="2000" kern="100" dirty="0" err="1">
                <a:effectLst/>
                <a:latin typeface="Aptos" panose="020B0004020202020204" pitchFamily="34" charset="0"/>
                <a:ea typeface="Aptos" panose="020B0004020202020204" pitchFamily="34" charset="0"/>
                <a:cs typeface="Arial" panose="020B0604020202020204" pitchFamily="34" charset="0"/>
              </a:rPr>
              <a:t>expdp</a:t>
            </a:r>
            <a:r>
              <a:rPr lang="en-US" sz="2000" kern="100" dirty="0">
                <a:effectLst/>
                <a:latin typeface="Aptos" panose="020B0004020202020204" pitchFamily="34" charset="0"/>
                <a:ea typeface="Aptos" panose="020B0004020202020204" pitchFamily="34" charset="0"/>
                <a:cs typeface="Arial" panose="020B0604020202020204" pitchFamily="34" charset="0"/>
              </a:rPr>
              <a:t> utility. It 	generates a 	unique name for the backup file based on the current date and time.</a:t>
            </a:r>
          </a:p>
          <a:p>
            <a:r>
              <a:rPr lang="en-US" sz="2000" b="1" kern="100" dirty="0">
                <a:effectLst/>
                <a:latin typeface="Aptos" panose="020B0004020202020204" pitchFamily="34" charset="0"/>
                <a:ea typeface="Aptos" panose="020B0004020202020204" pitchFamily="34" charset="0"/>
                <a:cs typeface="Arial" panose="020B0604020202020204" pitchFamily="34" charset="0"/>
              </a:rPr>
              <a:t>Disk Space Monitoring Bash Script:</a:t>
            </a:r>
            <a:endParaRPr lang="en-US" sz="2000" kern="100" dirty="0">
              <a:effectLst/>
              <a:latin typeface="Aptos" panose="020B0004020202020204" pitchFamily="34" charset="0"/>
              <a:ea typeface="Aptos" panose="020B0004020202020204" pitchFamily="34" charset="0"/>
              <a:cs typeface="Arial" panose="020B0604020202020204" pitchFamily="34" charset="0"/>
            </a:endParaRPr>
          </a:p>
          <a:p>
            <a:pPr marL="0" indent="0">
              <a:buNone/>
            </a:pPr>
            <a:r>
              <a:rPr lang="en-US" sz="2000" kern="100" dirty="0">
                <a:effectLst/>
                <a:latin typeface="Aptos" panose="020B0004020202020204" pitchFamily="34" charset="0"/>
                <a:ea typeface="Aptos" panose="020B0004020202020204" pitchFamily="34" charset="0"/>
                <a:cs typeface="Arial" panose="020B0604020202020204" pitchFamily="34" charset="0"/>
              </a:rPr>
              <a:t>	This bash script monitors disk space usage on the system.</a:t>
            </a:r>
          </a:p>
          <a:p>
            <a:r>
              <a:rPr lang="en-US" sz="2000" b="1" kern="100" dirty="0">
                <a:effectLst/>
                <a:latin typeface="Aptos" panose="020B0004020202020204" pitchFamily="34" charset="0"/>
                <a:ea typeface="Aptos" panose="020B0004020202020204" pitchFamily="34" charset="0"/>
                <a:cs typeface="Arial" panose="020B0604020202020204" pitchFamily="34" charset="0"/>
              </a:rPr>
              <a:t>System Anomaly Detection Bash Script:</a:t>
            </a:r>
            <a:endParaRPr lang="en-US" sz="2000" kern="100" dirty="0">
              <a:effectLst/>
              <a:latin typeface="Aptos" panose="020B0004020202020204" pitchFamily="34" charset="0"/>
              <a:ea typeface="Aptos" panose="020B0004020202020204" pitchFamily="34" charset="0"/>
              <a:cs typeface="Arial" panose="020B0604020202020204" pitchFamily="34" charset="0"/>
            </a:endParaRPr>
          </a:p>
          <a:p>
            <a:pPr marL="0" indent="0">
              <a:buNone/>
            </a:pPr>
            <a:r>
              <a:rPr lang="en-US" sz="1800" kern="100" dirty="0">
                <a:effectLst/>
                <a:latin typeface="Aptos" panose="020B0004020202020204" pitchFamily="34" charset="0"/>
                <a:ea typeface="Aptos" panose="020B0004020202020204" pitchFamily="34" charset="0"/>
                <a:cs typeface="Arial" panose="020B0604020202020204" pitchFamily="34" charset="0"/>
              </a:rPr>
              <a:t>	This bash script detects anomalies related to CPU usage, RAM usage, and disk space 	availability on the system. And using task scheduler to run this script daily </a:t>
            </a:r>
          </a:p>
          <a:p>
            <a:endParaRPr lang="en-US" dirty="0"/>
          </a:p>
        </p:txBody>
      </p:sp>
    </p:spTree>
    <p:extLst>
      <p:ext uri="{BB962C8B-B14F-4D97-AF65-F5344CB8AC3E}">
        <p14:creationId xmlns:p14="http://schemas.microsoft.com/office/powerpoint/2010/main" val="946327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a:extLst>
            <a:ext uri="{FF2B5EF4-FFF2-40B4-BE49-F238E27FC236}">
              <a16:creationId xmlns:a16="http://schemas.microsoft.com/office/drawing/2014/main" id="{1E0AB279-38D1-7292-E9CC-94C26827FB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793766-23FB-A54E-1EC7-F3BABA7F9C8F}"/>
              </a:ext>
            </a:extLst>
          </p:cNvPr>
          <p:cNvSpPr>
            <a:spLocks noGrp="1"/>
          </p:cNvSpPr>
          <p:nvPr>
            <p:ph type="title"/>
          </p:nvPr>
        </p:nvSpPr>
        <p:spPr>
          <a:xfrm>
            <a:off x="1709225" y="1210055"/>
            <a:ext cx="3333495" cy="1323976"/>
          </a:xfrm>
        </p:spPr>
        <p:txBody>
          <a:bodyPr>
            <a:normAutofit/>
          </a:bodyPr>
          <a:lstStyle/>
          <a:p>
            <a:r>
              <a:rPr lang="en-US" sz="2400" b="1" kern="100" dirty="0">
                <a:effectLst/>
                <a:latin typeface="Aptos" panose="020B0004020202020204" pitchFamily="34" charset="0"/>
                <a:ea typeface="Aptos" panose="020B0004020202020204" pitchFamily="34" charset="0"/>
                <a:cs typeface="Arial" panose="020B0604020202020204" pitchFamily="34" charset="0"/>
              </a:rPr>
              <a:t>Java Application</a:t>
            </a:r>
            <a:endParaRPr lang="en-US" sz="2400" b="1" dirty="0">
              <a:latin typeface="Aptos" panose="020B0004020202020204" pitchFamily="34" charset="0"/>
            </a:endParaRPr>
          </a:p>
        </p:txBody>
      </p:sp>
      <p:sp>
        <p:nvSpPr>
          <p:cNvPr id="9" name="Content Placeholder 8">
            <a:extLst>
              <a:ext uri="{FF2B5EF4-FFF2-40B4-BE49-F238E27FC236}">
                <a16:creationId xmlns:a16="http://schemas.microsoft.com/office/drawing/2014/main" id="{2E2937D4-7A27-857C-3060-F4A4622B3E1D}"/>
              </a:ext>
            </a:extLst>
          </p:cNvPr>
          <p:cNvSpPr>
            <a:spLocks noGrp="1"/>
          </p:cNvSpPr>
          <p:nvPr>
            <p:ph idx="1"/>
          </p:nvPr>
        </p:nvSpPr>
        <p:spPr>
          <a:xfrm>
            <a:off x="1709225" y="2714625"/>
            <a:ext cx="3333496" cy="3024224"/>
          </a:xfrm>
        </p:spPr>
        <p:txBody>
          <a:bodyPr anchor="t">
            <a:normAutofit/>
          </a:bodyPr>
          <a:lstStyle/>
          <a:p>
            <a:pPr marL="0" indent="0">
              <a:buNone/>
            </a:pPr>
            <a:r>
              <a:rPr lang="en-US" sz="1600" dirty="0">
                <a:latin typeface="Aptos" panose="020B0004020202020204" pitchFamily="34" charset="0"/>
              </a:rPr>
              <a:t>Divided into 4 main Scenes </a:t>
            </a:r>
          </a:p>
          <a:p>
            <a:pPr marL="0" indent="0">
              <a:buNone/>
            </a:pPr>
            <a:r>
              <a:rPr lang="en-US" sz="1600" dirty="0">
                <a:latin typeface="Aptos" panose="020B0004020202020204" pitchFamily="34" charset="0"/>
              </a:rPr>
              <a:t>Students Scenes: </a:t>
            </a:r>
          </a:p>
          <a:p>
            <a:pPr marL="0" indent="0">
              <a:buNone/>
            </a:pPr>
            <a:r>
              <a:rPr lang="en-US" sz="1600" dirty="0">
                <a:latin typeface="Aptos" panose="020B0004020202020204" pitchFamily="34" charset="0"/>
              </a:rPr>
              <a:t>The first scene in it is the insert scene, also have 4 buttons to move between main scenes, and another 5 buttons to update student info, enroll courses, set courses grades, calculate CGPA and semester GPA, and delete student </a:t>
            </a:r>
          </a:p>
        </p:txBody>
      </p:sp>
      <p:pic>
        <p:nvPicPr>
          <p:cNvPr id="4" name="Picture 3" descr="A screenshot of a computer&#10;&#10;Description automatically generated">
            <a:extLst>
              <a:ext uri="{FF2B5EF4-FFF2-40B4-BE49-F238E27FC236}">
                <a16:creationId xmlns:a16="http://schemas.microsoft.com/office/drawing/2014/main" id="{1C67CBFF-A3F2-E704-9F72-02CF5D0C21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40237" y="685799"/>
            <a:ext cx="4484581" cy="5053050"/>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126191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a:extLst>
            <a:ext uri="{FF2B5EF4-FFF2-40B4-BE49-F238E27FC236}">
              <a16:creationId xmlns:a16="http://schemas.microsoft.com/office/drawing/2014/main" id="{453EF65D-5FEC-11FC-6F5F-0FF8E4C27A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68E31B-DFF9-1443-6229-2C1DD368E697}"/>
              </a:ext>
            </a:extLst>
          </p:cNvPr>
          <p:cNvSpPr>
            <a:spLocks noGrp="1"/>
          </p:cNvSpPr>
          <p:nvPr>
            <p:ph type="title"/>
          </p:nvPr>
        </p:nvSpPr>
        <p:spPr>
          <a:xfrm>
            <a:off x="1696592" y="1128944"/>
            <a:ext cx="3333495" cy="1504335"/>
          </a:xfrm>
        </p:spPr>
        <p:txBody>
          <a:bodyPr>
            <a:normAutofit/>
          </a:bodyPr>
          <a:lstStyle/>
          <a:p>
            <a:r>
              <a:rPr lang="en-US" sz="2400" b="1" kern="100" dirty="0">
                <a:effectLst/>
                <a:latin typeface="Aptos" panose="020B0004020202020204" pitchFamily="34" charset="0"/>
                <a:ea typeface="Aptos" panose="020B0004020202020204" pitchFamily="34" charset="0"/>
                <a:cs typeface="Arial" panose="020B0604020202020204" pitchFamily="34" charset="0"/>
              </a:rPr>
              <a:t>Java Application</a:t>
            </a:r>
            <a:endParaRPr lang="en-US" sz="2400" b="1" dirty="0">
              <a:latin typeface="Aptos" panose="020B0004020202020204" pitchFamily="34" charset="0"/>
            </a:endParaRPr>
          </a:p>
        </p:txBody>
      </p:sp>
      <p:sp>
        <p:nvSpPr>
          <p:cNvPr id="9" name="Content Placeholder 8">
            <a:extLst>
              <a:ext uri="{FF2B5EF4-FFF2-40B4-BE49-F238E27FC236}">
                <a16:creationId xmlns:a16="http://schemas.microsoft.com/office/drawing/2014/main" id="{FED45946-C477-13B8-6D8F-61F254726532}"/>
              </a:ext>
            </a:extLst>
          </p:cNvPr>
          <p:cNvSpPr>
            <a:spLocks noGrp="1"/>
          </p:cNvSpPr>
          <p:nvPr>
            <p:ph idx="1"/>
          </p:nvPr>
        </p:nvSpPr>
        <p:spPr>
          <a:xfrm>
            <a:off x="1696592" y="2662621"/>
            <a:ext cx="3333496" cy="3124201"/>
          </a:xfrm>
        </p:spPr>
        <p:txBody>
          <a:bodyPr anchor="t">
            <a:normAutofit/>
          </a:bodyPr>
          <a:lstStyle/>
          <a:p>
            <a:pPr marL="0" indent="0">
              <a:buNone/>
            </a:pPr>
            <a:r>
              <a:rPr lang="en-US" sz="1600" dirty="0">
                <a:latin typeface="Aptos" panose="020B0004020202020204" pitchFamily="34" charset="0"/>
              </a:rPr>
              <a:t>Doctors Scenes: </a:t>
            </a:r>
          </a:p>
          <a:p>
            <a:pPr marL="0" indent="0">
              <a:buNone/>
            </a:pPr>
            <a:r>
              <a:rPr lang="en-US" sz="1600" dirty="0">
                <a:latin typeface="Aptos" panose="020B0004020202020204" pitchFamily="34" charset="0"/>
              </a:rPr>
              <a:t>The first scene in it is the insert scene, also have 4 buttons to move between main scenes, and another 3 buttons to assign courses to doctor, remove assigned courses from doctor, and delete doctor</a:t>
            </a:r>
          </a:p>
        </p:txBody>
      </p:sp>
      <p:pic>
        <p:nvPicPr>
          <p:cNvPr id="5" name="Picture 4" descr="A screenshot of a computer application&#10;&#10;Description automatically generated">
            <a:extLst>
              <a:ext uri="{FF2B5EF4-FFF2-40B4-BE49-F238E27FC236}">
                <a16:creationId xmlns:a16="http://schemas.microsoft.com/office/drawing/2014/main" id="{941E1919-F590-9250-8F0F-64900B1F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7604" y="685799"/>
            <a:ext cx="4509847" cy="5053050"/>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7711098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a:extLst>
            <a:ext uri="{FF2B5EF4-FFF2-40B4-BE49-F238E27FC236}">
              <a16:creationId xmlns:a16="http://schemas.microsoft.com/office/drawing/2014/main" id="{4E5850C1-753A-7B2E-90AE-04598066BE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F1B8C6-6A1A-775E-6B45-0B8C5A00B731}"/>
              </a:ext>
            </a:extLst>
          </p:cNvPr>
          <p:cNvSpPr>
            <a:spLocks noGrp="1"/>
          </p:cNvSpPr>
          <p:nvPr>
            <p:ph type="title"/>
          </p:nvPr>
        </p:nvSpPr>
        <p:spPr>
          <a:xfrm>
            <a:off x="1703386" y="1128558"/>
            <a:ext cx="3333495" cy="1504335"/>
          </a:xfrm>
        </p:spPr>
        <p:txBody>
          <a:bodyPr>
            <a:normAutofit/>
          </a:bodyPr>
          <a:lstStyle/>
          <a:p>
            <a:r>
              <a:rPr lang="en-US" sz="2400" b="1" kern="100" dirty="0">
                <a:effectLst/>
                <a:latin typeface="Aptos" panose="020B0004020202020204" pitchFamily="34" charset="0"/>
                <a:ea typeface="Aptos" panose="020B0004020202020204" pitchFamily="34" charset="0"/>
                <a:cs typeface="Arial" panose="020B0604020202020204" pitchFamily="34" charset="0"/>
              </a:rPr>
              <a:t>Java Application</a:t>
            </a:r>
            <a:endParaRPr lang="en-US" sz="2400" b="1" dirty="0">
              <a:latin typeface="Aptos" panose="020B0004020202020204" pitchFamily="34" charset="0"/>
            </a:endParaRPr>
          </a:p>
        </p:txBody>
      </p:sp>
      <p:sp>
        <p:nvSpPr>
          <p:cNvPr id="9" name="Content Placeholder 8">
            <a:extLst>
              <a:ext uri="{FF2B5EF4-FFF2-40B4-BE49-F238E27FC236}">
                <a16:creationId xmlns:a16="http://schemas.microsoft.com/office/drawing/2014/main" id="{A4E3D9D0-0079-79B1-865D-2514130100ED}"/>
              </a:ext>
            </a:extLst>
          </p:cNvPr>
          <p:cNvSpPr>
            <a:spLocks noGrp="1"/>
          </p:cNvSpPr>
          <p:nvPr>
            <p:ph idx="1"/>
          </p:nvPr>
        </p:nvSpPr>
        <p:spPr>
          <a:xfrm>
            <a:off x="1703386" y="2663007"/>
            <a:ext cx="3333496" cy="3124201"/>
          </a:xfrm>
        </p:spPr>
        <p:txBody>
          <a:bodyPr anchor="t">
            <a:normAutofit/>
          </a:bodyPr>
          <a:lstStyle/>
          <a:p>
            <a:pPr marL="0" indent="0">
              <a:buNone/>
            </a:pPr>
            <a:r>
              <a:rPr lang="en-US" sz="1600" dirty="0">
                <a:latin typeface="Aptos" panose="020B0004020202020204" pitchFamily="34" charset="0"/>
              </a:rPr>
              <a:t>Courses Scenes: </a:t>
            </a:r>
          </a:p>
          <a:p>
            <a:pPr marL="0" indent="0">
              <a:buNone/>
            </a:pPr>
            <a:r>
              <a:rPr lang="en-US" sz="1600" dirty="0">
                <a:latin typeface="Aptos" panose="020B0004020202020204" pitchFamily="34" charset="0"/>
              </a:rPr>
              <a:t>The first scene in it is the insert scene, also have 4 buttons to move between main scenes, and another 3 buttons to update course info, generate a report to see the enrolled students in this course with the average GPA of this course, and delete course</a:t>
            </a:r>
          </a:p>
        </p:txBody>
      </p:sp>
      <p:pic>
        <p:nvPicPr>
          <p:cNvPr id="5" name="Picture 4" descr="A screen shot of a computer&#10;&#10;Description automatically generated">
            <a:extLst>
              <a:ext uri="{FF2B5EF4-FFF2-40B4-BE49-F238E27FC236}">
                <a16:creationId xmlns:a16="http://schemas.microsoft.com/office/drawing/2014/main" id="{8F7C876A-30F5-56E4-0220-43AC61B2FF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3921" y="685799"/>
            <a:ext cx="4497213" cy="5053050"/>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537243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a:extLst>
            <a:ext uri="{FF2B5EF4-FFF2-40B4-BE49-F238E27FC236}">
              <a16:creationId xmlns:a16="http://schemas.microsoft.com/office/drawing/2014/main" id="{0D241046-1403-C935-464C-4EE160E9D0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D4AE83-6A8F-7150-8F9A-55A93906D4FE}"/>
              </a:ext>
            </a:extLst>
          </p:cNvPr>
          <p:cNvSpPr>
            <a:spLocks noGrp="1"/>
          </p:cNvSpPr>
          <p:nvPr>
            <p:ph type="title"/>
          </p:nvPr>
        </p:nvSpPr>
        <p:spPr>
          <a:xfrm>
            <a:off x="1674811" y="1162664"/>
            <a:ext cx="3333495" cy="1504335"/>
          </a:xfrm>
        </p:spPr>
        <p:txBody>
          <a:bodyPr>
            <a:normAutofit/>
          </a:bodyPr>
          <a:lstStyle/>
          <a:p>
            <a:r>
              <a:rPr lang="en-US" sz="2400" b="1" kern="100" dirty="0">
                <a:effectLst/>
                <a:latin typeface="Aptos" panose="020B0004020202020204" pitchFamily="34" charset="0"/>
                <a:ea typeface="Aptos" panose="020B0004020202020204" pitchFamily="34" charset="0"/>
                <a:cs typeface="Arial" panose="020B0604020202020204" pitchFamily="34" charset="0"/>
              </a:rPr>
              <a:t>Java Application</a:t>
            </a:r>
            <a:endParaRPr lang="en-US" sz="2400" b="1" dirty="0">
              <a:latin typeface="Aptos" panose="020B0004020202020204" pitchFamily="34" charset="0"/>
            </a:endParaRPr>
          </a:p>
        </p:txBody>
      </p:sp>
      <p:sp>
        <p:nvSpPr>
          <p:cNvPr id="9" name="Content Placeholder 8">
            <a:extLst>
              <a:ext uri="{FF2B5EF4-FFF2-40B4-BE49-F238E27FC236}">
                <a16:creationId xmlns:a16="http://schemas.microsoft.com/office/drawing/2014/main" id="{DBA9218D-3595-C14D-1BA7-CC78BCE12D3E}"/>
              </a:ext>
            </a:extLst>
          </p:cNvPr>
          <p:cNvSpPr>
            <a:spLocks noGrp="1"/>
          </p:cNvSpPr>
          <p:nvPr>
            <p:ph idx="1"/>
          </p:nvPr>
        </p:nvSpPr>
        <p:spPr>
          <a:xfrm>
            <a:off x="1674811" y="2666999"/>
            <a:ext cx="3333496" cy="3124201"/>
          </a:xfrm>
        </p:spPr>
        <p:txBody>
          <a:bodyPr anchor="t">
            <a:normAutofit/>
          </a:bodyPr>
          <a:lstStyle/>
          <a:p>
            <a:pPr marL="0" indent="0">
              <a:buNone/>
            </a:pPr>
            <a:r>
              <a:rPr lang="en-US" sz="1600" dirty="0">
                <a:latin typeface="Aptos" panose="020B0004020202020204" pitchFamily="34" charset="0"/>
              </a:rPr>
              <a:t>Departments Scenes: </a:t>
            </a:r>
          </a:p>
          <a:p>
            <a:pPr marL="0" indent="0">
              <a:buNone/>
            </a:pPr>
            <a:r>
              <a:rPr lang="en-US" sz="1600" dirty="0">
                <a:latin typeface="Aptos" panose="020B0004020202020204" pitchFamily="34" charset="0"/>
              </a:rPr>
              <a:t>The first scene in it is the insert scene, also have 4 buttons to move between main scenes, and another 1 button to delete department</a:t>
            </a:r>
          </a:p>
        </p:txBody>
      </p:sp>
      <p:pic>
        <p:nvPicPr>
          <p:cNvPr id="4" name="Picture 3" descr="A screenshot of a computer&#10;&#10;Description automatically generated">
            <a:extLst>
              <a:ext uri="{FF2B5EF4-FFF2-40B4-BE49-F238E27FC236}">
                <a16:creationId xmlns:a16="http://schemas.microsoft.com/office/drawing/2014/main" id="{060295E1-1B21-46B0-C551-BBAE36BCD6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2870" y="685799"/>
            <a:ext cx="4459315" cy="5053050"/>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862943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458607-3BAA-676D-1CE9-F5700AD29E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A5C03D-ED7D-EAC2-1CD1-7EBDCEC3C0B9}"/>
              </a:ext>
            </a:extLst>
          </p:cNvPr>
          <p:cNvSpPr>
            <a:spLocks noGrp="1"/>
          </p:cNvSpPr>
          <p:nvPr>
            <p:ph type="title"/>
          </p:nvPr>
        </p:nvSpPr>
        <p:spPr>
          <a:xfrm>
            <a:off x="1484311" y="685800"/>
            <a:ext cx="10018713" cy="5105400"/>
          </a:xfrm>
        </p:spPr>
        <p:txBody>
          <a:bodyPr/>
          <a:lstStyle/>
          <a:p>
            <a:r>
              <a:rPr lang="en-US" dirty="0"/>
              <a:t>Thanks</a:t>
            </a:r>
          </a:p>
        </p:txBody>
      </p:sp>
      <p:sp>
        <p:nvSpPr>
          <p:cNvPr id="3" name="Content Placeholder 2">
            <a:extLst>
              <a:ext uri="{FF2B5EF4-FFF2-40B4-BE49-F238E27FC236}">
                <a16:creationId xmlns:a16="http://schemas.microsoft.com/office/drawing/2014/main" id="{04EC513B-198C-0228-A01F-FCDE2F975F15}"/>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791066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3BF673-8C68-4092-BF1B-53C57EFE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0" name="Freeform: Shape 9">
            <a:extLst>
              <a:ext uri="{FF2B5EF4-FFF2-40B4-BE49-F238E27FC236}">
                <a16:creationId xmlns:a16="http://schemas.microsoft.com/office/drawing/2014/main" id="{B1BDB70B-F0E6-4867-818F-C582494FB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1E52C707-F508-47B5-8864-8CC3EE0F0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3" name="Freeform 6">
              <a:extLst>
                <a:ext uri="{FF2B5EF4-FFF2-40B4-BE49-F238E27FC236}">
                  <a16:creationId xmlns:a16="http://schemas.microsoft.com/office/drawing/2014/main" id="{066B5DD9-1C9B-4957-AF7C-8E11C7E88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endParaRPr lang="en-US" dirty="0"/>
            </a:p>
          </p:txBody>
        </p:sp>
        <p:sp>
          <p:nvSpPr>
            <p:cNvPr id="14" name="Freeform 7">
              <a:extLst>
                <a:ext uri="{FF2B5EF4-FFF2-40B4-BE49-F238E27FC236}">
                  <a16:creationId xmlns:a16="http://schemas.microsoft.com/office/drawing/2014/main" id="{8DF9D480-2CEE-4037-8C1B-6380686300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endParaRPr lang="en-US" dirty="0"/>
            </a:p>
          </p:txBody>
        </p:sp>
        <p:sp>
          <p:nvSpPr>
            <p:cNvPr id="15" name="Freeform 8">
              <a:extLst>
                <a:ext uri="{FF2B5EF4-FFF2-40B4-BE49-F238E27FC236}">
                  <a16:creationId xmlns:a16="http://schemas.microsoft.com/office/drawing/2014/main" id="{EBF6F7B8-E51D-495D-B944-B8E2E84C5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endParaRPr lang="en-US" dirty="0"/>
            </a:p>
          </p:txBody>
        </p:sp>
        <p:sp>
          <p:nvSpPr>
            <p:cNvPr id="16" name="Freeform 9">
              <a:extLst>
                <a:ext uri="{FF2B5EF4-FFF2-40B4-BE49-F238E27FC236}">
                  <a16:creationId xmlns:a16="http://schemas.microsoft.com/office/drawing/2014/main" id="{F43BB0F7-F9F4-4CFA-9277-2B671DC70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endParaRPr lang="en-US" dirty="0"/>
            </a:p>
          </p:txBody>
        </p:sp>
        <p:sp>
          <p:nvSpPr>
            <p:cNvPr id="17" name="Freeform 10">
              <a:extLst>
                <a:ext uri="{FF2B5EF4-FFF2-40B4-BE49-F238E27FC236}">
                  <a16:creationId xmlns:a16="http://schemas.microsoft.com/office/drawing/2014/main" id="{D51F18A6-D926-4462-B110-63097184F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endParaRPr lang="en-US" dirty="0"/>
            </a:p>
          </p:txBody>
        </p:sp>
        <p:sp>
          <p:nvSpPr>
            <p:cNvPr id="18" name="Freeform 11">
              <a:extLst>
                <a:ext uri="{FF2B5EF4-FFF2-40B4-BE49-F238E27FC236}">
                  <a16:creationId xmlns:a16="http://schemas.microsoft.com/office/drawing/2014/main" id="{ED77B4F5-55D8-444A-9EFF-CAAA8CD69F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endParaRPr lang="en-US" dirty="0"/>
            </a:p>
          </p:txBody>
        </p:sp>
      </p:grpSp>
      <p:sp>
        <p:nvSpPr>
          <p:cNvPr id="3" name="Content Placeholder 2">
            <a:extLst>
              <a:ext uri="{FF2B5EF4-FFF2-40B4-BE49-F238E27FC236}">
                <a16:creationId xmlns:a16="http://schemas.microsoft.com/office/drawing/2014/main" id="{A5007243-380A-B552-52A1-1EEE1EB0440B}"/>
              </a:ext>
            </a:extLst>
          </p:cNvPr>
          <p:cNvSpPr>
            <a:spLocks noGrp="1"/>
          </p:cNvSpPr>
          <p:nvPr>
            <p:ph idx="1"/>
          </p:nvPr>
        </p:nvSpPr>
        <p:spPr>
          <a:xfrm>
            <a:off x="2335214" y="1072609"/>
            <a:ext cx="9197025" cy="4522647"/>
          </a:xfrm>
        </p:spPr>
        <p:txBody>
          <a:bodyPr anchor="ctr">
            <a:normAutofit fontScale="92500" lnSpcReduction="20000"/>
          </a:bodyPr>
          <a:lstStyle/>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700" b="1" dirty="0">
                <a:latin typeface="Aptos" panose="020B0004020202020204" pitchFamily="34" charset="0"/>
              </a:rPr>
              <a:t>Content</a:t>
            </a:r>
          </a:p>
          <a:p>
            <a:pPr marL="0" indent="0">
              <a:buNone/>
            </a:pPr>
            <a:r>
              <a:rPr lang="en-US" sz="2000" dirty="0">
                <a:latin typeface="Aptos" panose="020B0004020202020204" pitchFamily="34" charset="0"/>
              </a:rPr>
              <a:t>	</a:t>
            </a:r>
            <a:r>
              <a:rPr lang="en-US" sz="2200" dirty="0">
                <a:latin typeface="Aptos" panose="020B0004020202020204" pitchFamily="34" charset="0"/>
              </a:rPr>
              <a:t>1) Introduction</a:t>
            </a:r>
          </a:p>
          <a:p>
            <a:pPr marL="0" indent="0">
              <a:buNone/>
            </a:pPr>
            <a:r>
              <a:rPr lang="en-US" sz="2200" dirty="0">
                <a:latin typeface="Aptos" panose="020B0004020202020204" pitchFamily="34" charset="0"/>
              </a:rPr>
              <a:t>	2) Data Base Design</a:t>
            </a:r>
          </a:p>
          <a:p>
            <a:pPr marL="0" indent="0">
              <a:buNone/>
            </a:pPr>
            <a:r>
              <a:rPr lang="en-US" sz="2200" dirty="0">
                <a:latin typeface="Aptos" panose="020B0004020202020204" pitchFamily="34" charset="0"/>
              </a:rPr>
              <a:t>	3) SQL/PLSQL</a:t>
            </a:r>
            <a:r>
              <a:rPr lang="ar-EG" sz="2200" dirty="0">
                <a:latin typeface="Aptos" panose="020B0004020202020204" pitchFamily="34" charset="0"/>
              </a:rPr>
              <a:t> </a:t>
            </a:r>
            <a:r>
              <a:rPr lang="en-US" sz="2200" dirty="0">
                <a:latin typeface="Aptos" panose="020B0004020202020204" pitchFamily="34" charset="0"/>
              </a:rPr>
              <a:t> Implementation</a:t>
            </a:r>
          </a:p>
          <a:p>
            <a:pPr marL="0" indent="0">
              <a:buNone/>
            </a:pPr>
            <a:r>
              <a:rPr lang="en-US" sz="2200" dirty="0">
                <a:latin typeface="Aptos" panose="020B0004020202020204" pitchFamily="34" charset="0"/>
              </a:rPr>
              <a:t>	4) Automation Scripts</a:t>
            </a:r>
          </a:p>
          <a:p>
            <a:pPr marL="0" indent="0">
              <a:buNone/>
            </a:pPr>
            <a:r>
              <a:rPr lang="en-US" sz="2200" dirty="0">
                <a:latin typeface="Aptos" panose="020B0004020202020204" pitchFamily="34" charset="0"/>
              </a:rPr>
              <a:t>	5) Java Application </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897083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638C2-4C72-B0CE-BDBF-6284D6259A05}"/>
              </a:ext>
            </a:extLst>
          </p:cNvPr>
          <p:cNvSpPr>
            <a:spLocks noGrp="1"/>
          </p:cNvSpPr>
          <p:nvPr>
            <p:ph type="title"/>
          </p:nvPr>
        </p:nvSpPr>
        <p:spPr/>
        <p:txBody>
          <a:bodyPr>
            <a:normAutofit/>
          </a:bodyPr>
          <a:lstStyle/>
          <a:p>
            <a:r>
              <a:rPr lang="en-US" sz="3200" b="1" dirty="0">
                <a:latin typeface="Aptos" panose="020B0004020202020204" pitchFamily="34" charset="0"/>
              </a:rPr>
              <a:t>Introduction</a:t>
            </a:r>
          </a:p>
        </p:txBody>
      </p:sp>
      <p:sp>
        <p:nvSpPr>
          <p:cNvPr id="3" name="Content Placeholder 2">
            <a:extLst>
              <a:ext uri="{FF2B5EF4-FFF2-40B4-BE49-F238E27FC236}">
                <a16:creationId xmlns:a16="http://schemas.microsoft.com/office/drawing/2014/main" id="{898A549A-6D78-3060-8EC3-BA7A947DA157}"/>
              </a:ext>
            </a:extLst>
          </p:cNvPr>
          <p:cNvSpPr>
            <a:spLocks noGrp="1"/>
          </p:cNvSpPr>
          <p:nvPr>
            <p:ph idx="1"/>
          </p:nvPr>
        </p:nvSpPr>
        <p:spPr/>
        <p:txBody>
          <a:bodyPr/>
          <a:lstStyle/>
          <a:p>
            <a:pPr marL="457200" marR="0" lvl="1" indent="0" rtl="0">
              <a:lnSpc>
                <a:spcPct val="107000"/>
              </a:lnSpc>
              <a:spcBef>
                <a:spcPts val="0"/>
              </a:spcBef>
              <a:spcAft>
                <a:spcPts val="0"/>
              </a:spcAft>
              <a:buNone/>
            </a:pPr>
            <a:r>
              <a:rPr lang="en-US" b="1" kern="100" dirty="0">
                <a:effectLst/>
                <a:latin typeface="Aptos" panose="020B0004020202020204" pitchFamily="34" charset="0"/>
                <a:ea typeface="Aptos" panose="020B0004020202020204" pitchFamily="34" charset="0"/>
                <a:cs typeface="Arial" panose="020B0604020202020204" pitchFamily="34" charset="0"/>
              </a:rPr>
              <a:t>Brief Overview of the Project:</a:t>
            </a:r>
            <a:r>
              <a:rPr lang="en-US" kern="100" dirty="0">
                <a:effectLst/>
                <a:latin typeface="Aptos" panose="020B0004020202020204" pitchFamily="34" charset="0"/>
                <a:ea typeface="Aptos" panose="020B0004020202020204" pitchFamily="34" charset="0"/>
                <a:cs typeface="Arial" panose="020B0604020202020204" pitchFamily="34" charset="0"/>
              </a:rPr>
              <a:t> </a:t>
            </a:r>
          </a:p>
          <a:p>
            <a:pPr marL="628650" marR="0" indent="0">
              <a:lnSpc>
                <a:spcPct val="107000"/>
              </a:lnSpc>
              <a:spcBef>
                <a:spcPts val="0"/>
              </a:spcBef>
              <a:spcAft>
                <a:spcPts val="0"/>
              </a:spcAft>
              <a:buNone/>
            </a:pPr>
            <a:r>
              <a:rPr lang="en-US" sz="2000" kern="100" dirty="0">
                <a:effectLst/>
                <a:latin typeface="Aptos" panose="020B0004020202020204" pitchFamily="34" charset="0"/>
                <a:ea typeface="Aptos" panose="020B0004020202020204" pitchFamily="34" charset="0"/>
                <a:cs typeface="Arial" panose="020B0604020202020204" pitchFamily="34" charset="0"/>
              </a:rPr>
              <a:t>The University Data Management System is a comprehensive solution designed to streamline and optimize the management of student, doctors, course, department, and grade-related data within the university environment. It encompasses various components such as database design, SQL and PLSQL implementation, automation scripting, Java application development, and integration to ensure efficient data handling and reporting capabilities.</a:t>
            </a:r>
          </a:p>
          <a:p>
            <a:endParaRPr lang="en-US" dirty="0"/>
          </a:p>
        </p:txBody>
      </p:sp>
    </p:spTree>
    <p:extLst>
      <p:ext uri="{BB962C8B-B14F-4D97-AF65-F5344CB8AC3E}">
        <p14:creationId xmlns:p14="http://schemas.microsoft.com/office/powerpoint/2010/main" val="31479847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3AD5CE-EBE4-5CDC-6A56-0C1052C0C459}"/>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2497F4-8D63-E96D-FF94-1D8E344812B6}"/>
              </a:ext>
            </a:extLst>
          </p:cNvPr>
          <p:cNvSpPr>
            <a:spLocks noGrp="1"/>
          </p:cNvSpPr>
          <p:nvPr>
            <p:ph idx="1"/>
          </p:nvPr>
        </p:nvSpPr>
        <p:spPr>
          <a:xfrm>
            <a:off x="1848294" y="1562469"/>
            <a:ext cx="10018713" cy="4965577"/>
          </a:xfrm>
        </p:spPr>
        <p:txBody>
          <a:bodyPr/>
          <a:lstStyle/>
          <a:p>
            <a:pPr marL="0" indent="0">
              <a:lnSpc>
                <a:spcPct val="107000"/>
              </a:lnSpc>
              <a:spcBef>
                <a:spcPts val="0"/>
              </a:spcBef>
              <a:spcAft>
                <a:spcPts val="0"/>
              </a:spcAft>
              <a:buNone/>
            </a:pPr>
            <a:r>
              <a:rPr lang="en-US" sz="2000" b="1" kern="100" dirty="0">
                <a:effectLst/>
                <a:latin typeface="Aptos" panose="020B0004020202020204" pitchFamily="34" charset="0"/>
                <a:ea typeface="Aptos" panose="020B0004020202020204" pitchFamily="34" charset="0"/>
                <a:cs typeface="Arial" panose="020B0604020202020204" pitchFamily="34" charset="0"/>
              </a:rPr>
              <a:t>Objectives and Goals:</a:t>
            </a:r>
            <a:endParaRPr lang="ar-EG" sz="2000" kern="100" dirty="0">
              <a:effectLst/>
              <a:latin typeface="Aptos" panose="020B0004020202020204" pitchFamily="34" charset="0"/>
              <a:ea typeface="Aptos" panose="020B0004020202020204" pitchFamily="34" charset="0"/>
              <a:cs typeface="Arial" panose="020B0604020202020204" pitchFamily="34" charset="0"/>
            </a:endParaRPr>
          </a:p>
          <a:p>
            <a:pPr>
              <a:lnSpc>
                <a:spcPct val="107000"/>
              </a:lnSpc>
              <a:spcBef>
                <a:spcPts val="0"/>
              </a:spcBef>
              <a:spcAft>
                <a:spcPts val="0"/>
              </a:spcAft>
            </a:pPr>
            <a:r>
              <a:rPr lang="en-US" sz="2000" kern="100" dirty="0">
                <a:effectLst/>
                <a:latin typeface="Aptos" panose="020B0004020202020204" pitchFamily="34" charset="0"/>
                <a:ea typeface="Aptos" panose="020B0004020202020204" pitchFamily="34" charset="0"/>
                <a:cs typeface="Arial" panose="020B0604020202020204" pitchFamily="34" charset="0"/>
              </a:rPr>
              <a:t>Designing and implementing a robust relational database schema to store and manage student, doctors, course, department, grades, GPA history information securely.</a:t>
            </a:r>
          </a:p>
          <a:p>
            <a:pPr>
              <a:lnSpc>
                <a:spcPct val="107000"/>
              </a:lnSpc>
              <a:spcBef>
                <a:spcPts val="0"/>
              </a:spcBef>
              <a:spcAft>
                <a:spcPts val="0"/>
              </a:spcAft>
            </a:pPr>
            <a:r>
              <a:rPr lang="en-US" sz="2000" kern="100" dirty="0">
                <a:effectLst/>
                <a:latin typeface="Aptos" panose="020B0004020202020204" pitchFamily="34" charset="0"/>
                <a:ea typeface="Aptos" panose="020B0004020202020204" pitchFamily="34" charset="0"/>
                <a:cs typeface="Arial" panose="020B0604020202020204" pitchFamily="34" charset="0"/>
              </a:rPr>
              <a:t>Developing SQL and PLSQL scripts to facilitate data manipulation tasks and perform complex calculations such as GPA computation.</a:t>
            </a:r>
          </a:p>
          <a:p>
            <a:pPr>
              <a:lnSpc>
                <a:spcPct val="107000"/>
              </a:lnSpc>
              <a:spcBef>
                <a:spcPts val="0"/>
              </a:spcBef>
              <a:spcAft>
                <a:spcPts val="0"/>
              </a:spcAft>
            </a:pPr>
            <a:r>
              <a:rPr lang="en-US" sz="2000" kern="100" dirty="0">
                <a:effectLst/>
                <a:latin typeface="Aptos" panose="020B0004020202020204" pitchFamily="34" charset="0"/>
                <a:ea typeface="Aptos" panose="020B0004020202020204" pitchFamily="34" charset="0"/>
                <a:cs typeface="Arial" panose="020B0604020202020204" pitchFamily="34" charset="0"/>
              </a:rPr>
              <a:t>Implementing automation scripts to automate routine tasks like database backup, disk space monitoring, and anomaly detection for system reliability.</a:t>
            </a:r>
          </a:p>
          <a:p>
            <a:pPr>
              <a:lnSpc>
                <a:spcPct val="107000"/>
              </a:lnSpc>
              <a:spcBef>
                <a:spcPts val="0"/>
              </a:spcBef>
              <a:spcAft>
                <a:spcPts val="0"/>
              </a:spcAft>
            </a:pPr>
            <a:r>
              <a:rPr lang="en-US" sz="2000" kern="100" dirty="0">
                <a:effectLst/>
                <a:latin typeface="Aptos" panose="020B0004020202020204" pitchFamily="34" charset="0"/>
                <a:ea typeface="Aptos" panose="020B0004020202020204" pitchFamily="34" charset="0"/>
                <a:cs typeface="Arial" panose="020B0604020202020204" pitchFamily="34" charset="0"/>
              </a:rPr>
              <a:t>Creating a Java application following OOP principles to interact with the database, enabling CRUD operations and seamless integration.</a:t>
            </a:r>
          </a:p>
          <a:p>
            <a:pPr>
              <a:lnSpc>
                <a:spcPct val="107000"/>
              </a:lnSpc>
              <a:spcBef>
                <a:spcPts val="0"/>
              </a:spcBef>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Generating comprehensive reports within the Java application to provide valuable insights into courses, enrolled students, and average GPA per course.</a:t>
            </a:r>
          </a:p>
          <a:p>
            <a:endParaRPr lang="en-US" dirty="0"/>
          </a:p>
        </p:txBody>
      </p:sp>
    </p:spTree>
    <p:extLst>
      <p:ext uri="{BB962C8B-B14F-4D97-AF65-F5344CB8AC3E}">
        <p14:creationId xmlns:p14="http://schemas.microsoft.com/office/powerpoint/2010/main" val="3495957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a:extLst>
            <a:ext uri="{FF2B5EF4-FFF2-40B4-BE49-F238E27FC236}">
              <a16:creationId xmlns:a16="http://schemas.microsoft.com/office/drawing/2014/main" id="{E948549A-34AF-DD1A-29B5-2D3B11D2E960}"/>
            </a:ext>
          </a:extLst>
        </p:cNvPr>
        <p:cNvGrpSpPr/>
        <p:nvPr/>
      </p:nvGrpSpPr>
      <p:grpSpPr>
        <a:xfrm>
          <a:off x="0" y="0"/>
          <a:ext cx="0" cy="0"/>
          <a:chOff x="0" y="0"/>
          <a:chExt cx="0" cy="0"/>
        </a:xfrm>
      </p:grpSpPr>
      <p:grpSp>
        <p:nvGrpSpPr>
          <p:cNvPr id="12" name="Group 11">
            <a:extLst>
              <a:ext uri="{FF2B5EF4-FFF2-40B4-BE49-F238E27FC236}">
                <a16:creationId xmlns:a16="http://schemas.microsoft.com/office/drawing/2014/main" id="{28A4A409-9242-444A-AC1F-809866828B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3" name="Freeform 6">
              <a:extLst>
                <a:ext uri="{FF2B5EF4-FFF2-40B4-BE49-F238E27FC236}">
                  <a16:creationId xmlns:a16="http://schemas.microsoft.com/office/drawing/2014/main" id="{ABF65108-5AB6-40BD-BCAF-526D8E3091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endParaRPr lang="en-US" dirty="0"/>
            </a:p>
          </p:txBody>
        </p:sp>
        <p:sp>
          <p:nvSpPr>
            <p:cNvPr id="14" name="Freeform 7">
              <a:extLst>
                <a:ext uri="{FF2B5EF4-FFF2-40B4-BE49-F238E27FC236}">
                  <a16:creationId xmlns:a16="http://schemas.microsoft.com/office/drawing/2014/main" id="{C77C904B-BC3A-472F-BB70-8750D41E41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endParaRPr lang="en-US" dirty="0"/>
            </a:p>
          </p:txBody>
        </p:sp>
        <p:sp>
          <p:nvSpPr>
            <p:cNvPr id="15" name="Freeform 8">
              <a:extLst>
                <a:ext uri="{FF2B5EF4-FFF2-40B4-BE49-F238E27FC236}">
                  <a16:creationId xmlns:a16="http://schemas.microsoft.com/office/drawing/2014/main" id="{E910D569-2CFD-4010-B886-2F31BB8EC9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endParaRPr lang="en-US" dirty="0"/>
            </a:p>
          </p:txBody>
        </p:sp>
        <p:sp>
          <p:nvSpPr>
            <p:cNvPr id="16" name="Freeform 9">
              <a:extLst>
                <a:ext uri="{FF2B5EF4-FFF2-40B4-BE49-F238E27FC236}">
                  <a16:creationId xmlns:a16="http://schemas.microsoft.com/office/drawing/2014/main" id="{5A816932-FBAD-46C0-AA92-336589A5A9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endParaRPr lang="en-US" dirty="0"/>
            </a:p>
          </p:txBody>
        </p:sp>
        <p:sp>
          <p:nvSpPr>
            <p:cNvPr id="17" name="Freeform 10">
              <a:extLst>
                <a:ext uri="{FF2B5EF4-FFF2-40B4-BE49-F238E27FC236}">
                  <a16:creationId xmlns:a16="http://schemas.microsoft.com/office/drawing/2014/main" id="{3D914BDD-E5E0-4DFB-8072-5B498F94A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endParaRPr lang="en-US" dirty="0"/>
            </a:p>
          </p:txBody>
        </p:sp>
        <p:sp>
          <p:nvSpPr>
            <p:cNvPr id="18" name="Freeform 11">
              <a:extLst>
                <a:ext uri="{FF2B5EF4-FFF2-40B4-BE49-F238E27FC236}">
                  <a16:creationId xmlns:a16="http://schemas.microsoft.com/office/drawing/2014/main" id="{ED9E392E-46C2-4B84-A121-9B2BC452F0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endParaRPr lang="en-US" dirty="0"/>
            </a:p>
          </p:txBody>
        </p:sp>
      </p:grpSp>
      <p:sp>
        <p:nvSpPr>
          <p:cNvPr id="2" name="Title 1">
            <a:extLst>
              <a:ext uri="{FF2B5EF4-FFF2-40B4-BE49-F238E27FC236}">
                <a16:creationId xmlns:a16="http://schemas.microsoft.com/office/drawing/2014/main" id="{84CC0DA7-424E-B9DE-9F73-DB14FFBC544B}"/>
              </a:ext>
            </a:extLst>
          </p:cNvPr>
          <p:cNvSpPr>
            <a:spLocks noGrp="1"/>
          </p:cNvSpPr>
          <p:nvPr>
            <p:ph type="title"/>
          </p:nvPr>
        </p:nvSpPr>
        <p:spPr>
          <a:xfrm>
            <a:off x="1484312" y="685800"/>
            <a:ext cx="2812385" cy="1752599"/>
          </a:xfrm>
        </p:spPr>
        <p:txBody>
          <a:bodyPr>
            <a:normAutofit/>
          </a:bodyPr>
          <a:lstStyle/>
          <a:p>
            <a:r>
              <a:rPr lang="en-US" sz="3200" b="1" dirty="0">
                <a:latin typeface="Aptos" panose="020B0004020202020204" pitchFamily="34" charset="0"/>
              </a:rPr>
              <a:t>Database Design</a:t>
            </a:r>
          </a:p>
        </p:txBody>
      </p:sp>
      <p:sp>
        <p:nvSpPr>
          <p:cNvPr id="9" name="Content Placeholder 8">
            <a:extLst>
              <a:ext uri="{FF2B5EF4-FFF2-40B4-BE49-F238E27FC236}">
                <a16:creationId xmlns:a16="http://schemas.microsoft.com/office/drawing/2014/main" id="{2C46A8CF-409B-8763-A44E-E3F84AB727FE}"/>
              </a:ext>
            </a:extLst>
          </p:cNvPr>
          <p:cNvSpPr>
            <a:spLocks noGrp="1"/>
          </p:cNvSpPr>
          <p:nvPr>
            <p:ph idx="1"/>
          </p:nvPr>
        </p:nvSpPr>
        <p:spPr>
          <a:xfrm>
            <a:off x="1484310" y="2666999"/>
            <a:ext cx="2812387" cy="3124201"/>
          </a:xfrm>
        </p:spPr>
        <p:txBody>
          <a:bodyPr>
            <a:normAutofit/>
          </a:bodyPr>
          <a:lstStyle/>
          <a:p>
            <a:pPr marL="0" indent="0">
              <a:buNone/>
            </a:pPr>
            <a:r>
              <a:rPr lang="en-US" sz="1800" dirty="0">
                <a:latin typeface="Aptos" panose="020B0004020202020204" pitchFamily="34" charset="0"/>
              </a:rPr>
              <a:t>Entity Relationship Diagram consist of :</a:t>
            </a:r>
          </a:p>
          <a:p>
            <a:pPr marL="0" indent="0">
              <a:buNone/>
            </a:pPr>
            <a:r>
              <a:rPr lang="en-US" sz="1800" dirty="0">
                <a:latin typeface="Aptos" panose="020B0004020202020204" pitchFamily="34" charset="0"/>
              </a:rPr>
              <a:t>Students.</a:t>
            </a:r>
          </a:p>
          <a:p>
            <a:r>
              <a:rPr lang="en-US" sz="1800" dirty="0">
                <a:latin typeface="Aptos" panose="020B0004020202020204" pitchFamily="34" charset="0"/>
              </a:rPr>
              <a:t>Doctors.</a:t>
            </a:r>
          </a:p>
          <a:p>
            <a:r>
              <a:rPr lang="en-US" sz="1800" dirty="0">
                <a:latin typeface="Aptos" panose="020B0004020202020204" pitchFamily="34" charset="0"/>
              </a:rPr>
              <a:t>Courses.</a:t>
            </a:r>
          </a:p>
          <a:p>
            <a:r>
              <a:rPr lang="en-US" sz="1800" dirty="0">
                <a:latin typeface="Aptos" panose="020B0004020202020204" pitchFamily="34" charset="0"/>
              </a:rPr>
              <a:t>Grades.</a:t>
            </a:r>
          </a:p>
          <a:p>
            <a:r>
              <a:rPr lang="en-US" sz="1800" dirty="0">
                <a:latin typeface="Aptos" panose="020B0004020202020204" pitchFamily="34" charset="0"/>
              </a:rPr>
              <a:t>Departments.</a:t>
            </a:r>
          </a:p>
        </p:txBody>
      </p:sp>
      <p:sp>
        <p:nvSpPr>
          <p:cNvPr id="20" name="Rounded Rectangle 16">
            <a:extLst>
              <a:ext uri="{FF2B5EF4-FFF2-40B4-BE49-F238E27FC236}">
                <a16:creationId xmlns:a16="http://schemas.microsoft.com/office/drawing/2014/main" id="{21ECAAB0-702B-4C08-B30F-0AFAC3479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1162" y="648931"/>
            <a:ext cx="6881862"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diagram of a company&#10;&#10;Description automatically generated">
            <a:extLst>
              <a:ext uri="{FF2B5EF4-FFF2-40B4-BE49-F238E27FC236}">
                <a16:creationId xmlns:a16="http://schemas.microsoft.com/office/drawing/2014/main" id="{018309B9-F0FC-91ED-9002-A1CE99D869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3145" y="1011765"/>
            <a:ext cx="4353472" cy="4546708"/>
          </a:xfrm>
          <a:prstGeom prst="rect">
            <a:avLst/>
          </a:prstGeom>
        </p:spPr>
      </p:pic>
    </p:spTree>
    <p:extLst>
      <p:ext uri="{BB962C8B-B14F-4D97-AF65-F5344CB8AC3E}">
        <p14:creationId xmlns:p14="http://schemas.microsoft.com/office/powerpoint/2010/main" val="3915785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11707C-6234-AB3B-F9F0-FC656EA531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AB70FA-3C75-9E78-8F40-21D73C72D6B3}"/>
              </a:ext>
            </a:extLst>
          </p:cNvPr>
          <p:cNvSpPr>
            <a:spLocks noGrp="1"/>
          </p:cNvSpPr>
          <p:nvPr>
            <p:ph type="title"/>
          </p:nvPr>
        </p:nvSpPr>
        <p:spPr>
          <a:xfrm>
            <a:off x="1484311" y="685801"/>
            <a:ext cx="10018713" cy="1080856"/>
          </a:xfrm>
        </p:spPr>
        <p:txBody>
          <a:bodyPr>
            <a:normAutofit/>
          </a:bodyPr>
          <a:lstStyle/>
          <a:p>
            <a:r>
              <a:rPr lang="en-US" sz="3200" b="1" dirty="0"/>
              <a:t>Database Design</a:t>
            </a:r>
          </a:p>
        </p:txBody>
      </p:sp>
      <p:sp>
        <p:nvSpPr>
          <p:cNvPr id="3" name="Content Placeholder 2">
            <a:extLst>
              <a:ext uri="{FF2B5EF4-FFF2-40B4-BE49-F238E27FC236}">
                <a16:creationId xmlns:a16="http://schemas.microsoft.com/office/drawing/2014/main" id="{F98681DB-6762-6C1B-3EA5-3E2FD4A303DE}"/>
              </a:ext>
            </a:extLst>
          </p:cNvPr>
          <p:cNvSpPr>
            <a:spLocks noGrp="1"/>
          </p:cNvSpPr>
          <p:nvPr>
            <p:ph idx="1"/>
          </p:nvPr>
        </p:nvSpPr>
        <p:spPr>
          <a:xfrm>
            <a:off x="1029810" y="1766657"/>
            <a:ext cx="10473214" cy="4980371"/>
          </a:xfrm>
        </p:spPr>
        <p:txBody>
          <a:bodyPr>
            <a:normAutofit fontScale="92500"/>
          </a:bodyPr>
          <a:lstStyle/>
          <a:p>
            <a:pPr marL="628650" marR="0" indent="0">
              <a:lnSpc>
                <a:spcPct val="107000"/>
              </a:lnSpc>
              <a:spcBef>
                <a:spcPts val="0"/>
              </a:spcBef>
              <a:spcAft>
                <a:spcPts val="800"/>
              </a:spcAft>
              <a:buNone/>
            </a:pPr>
            <a:r>
              <a:rPr lang="en-US" b="1" kern="100" dirty="0">
                <a:effectLst/>
                <a:latin typeface="Aptos" panose="020B0004020202020204" pitchFamily="34" charset="0"/>
                <a:ea typeface="Aptos" panose="020B0004020202020204" pitchFamily="34" charset="0"/>
                <a:cs typeface="Arial" panose="020B0604020202020204" pitchFamily="34" charset="0"/>
              </a:rPr>
              <a:t>Mapping :</a:t>
            </a:r>
          </a:p>
          <a:p>
            <a:pPr marL="971550" indent="-342900">
              <a:lnSpc>
                <a:spcPct val="107000"/>
              </a:lnSpc>
              <a:spcBef>
                <a:spcPts val="0"/>
              </a:spcBef>
              <a:spcAft>
                <a:spcPts val="800"/>
              </a:spcAft>
            </a:pPr>
            <a:r>
              <a:rPr lang="en-US" sz="2200" b="1" kern="100" dirty="0">
                <a:effectLst/>
                <a:latin typeface="Aptos" panose="020B0004020202020204" pitchFamily="34" charset="0"/>
                <a:ea typeface="Aptos" panose="020B0004020202020204" pitchFamily="34" charset="0"/>
                <a:cs typeface="Arial" panose="020B0604020202020204" pitchFamily="34" charset="0"/>
              </a:rPr>
              <a:t>Students :</a:t>
            </a:r>
            <a:r>
              <a:rPr lang="en-US" sz="2200" b="1" kern="100" dirty="0">
                <a:latin typeface="Aptos" panose="020B0004020202020204" pitchFamily="34" charset="0"/>
                <a:ea typeface="Aptos" panose="020B0004020202020204" pitchFamily="34" charset="0"/>
                <a:cs typeface="Arial" panose="020B0604020202020204" pitchFamily="34" charset="0"/>
              </a:rPr>
              <a:t> </a:t>
            </a:r>
            <a:r>
              <a:rPr lang="en-US" sz="2200" kern="100" dirty="0">
                <a:effectLst/>
                <a:latin typeface="Aptos" panose="020B0004020202020204" pitchFamily="34" charset="0"/>
                <a:ea typeface="Aptos" panose="020B0004020202020204" pitchFamily="34" charset="0"/>
                <a:cs typeface="Arial" panose="020B0604020202020204" pitchFamily="34" charset="0"/>
              </a:rPr>
              <a:t>(</a:t>
            </a:r>
            <a:r>
              <a:rPr lang="en-US" sz="2200" u="sng" kern="100" dirty="0">
                <a:effectLst/>
                <a:latin typeface="Aptos" panose="020B0004020202020204" pitchFamily="34" charset="0"/>
                <a:ea typeface="Aptos" panose="020B0004020202020204" pitchFamily="34" charset="0"/>
                <a:cs typeface="Arial" panose="020B0604020202020204" pitchFamily="34" charset="0"/>
              </a:rPr>
              <a:t>Student_ID</a:t>
            </a:r>
            <a:r>
              <a:rPr lang="en-US" sz="2200" kern="100" dirty="0">
                <a:effectLst/>
                <a:latin typeface="Aptos" panose="020B0004020202020204" pitchFamily="34" charset="0"/>
                <a:ea typeface="Aptos" panose="020B0004020202020204" pitchFamily="34" charset="0"/>
                <a:cs typeface="Arial" panose="020B0604020202020204" pitchFamily="34" charset="0"/>
              </a:rPr>
              <a:t>, FName, LName, Email, DoB, Gender, Semester, GPA, City, Street, Dept_ID(FK))</a:t>
            </a:r>
          </a:p>
          <a:p>
            <a:pPr marL="971550" indent="-342900">
              <a:lnSpc>
                <a:spcPct val="107000"/>
              </a:lnSpc>
              <a:spcBef>
                <a:spcPts val="0"/>
              </a:spcBef>
              <a:spcAft>
                <a:spcPts val="800"/>
              </a:spcAft>
            </a:pPr>
            <a:r>
              <a:rPr lang="en-US" sz="2200" b="1" kern="100" dirty="0">
                <a:effectLst/>
                <a:latin typeface="Aptos" panose="020B0004020202020204" pitchFamily="34" charset="0"/>
                <a:ea typeface="Aptos" panose="020B0004020202020204" pitchFamily="34" charset="0"/>
                <a:cs typeface="Arial" panose="020B0604020202020204" pitchFamily="34" charset="0"/>
              </a:rPr>
              <a:t>Student_Phone : </a:t>
            </a:r>
            <a:r>
              <a:rPr lang="en-US" sz="2200" kern="100" dirty="0">
                <a:effectLst/>
                <a:latin typeface="Aptos" panose="020B0004020202020204" pitchFamily="34" charset="0"/>
                <a:ea typeface="Aptos" panose="020B0004020202020204" pitchFamily="34" charset="0"/>
                <a:cs typeface="Arial" panose="020B0604020202020204" pitchFamily="34" charset="0"/>
              </a:rPr>
              <a:t>(</a:t>
            </a:r>
            <a:r>
              <a:rPr lang="en-US" sz="2200" u="sng" kern="100" dirty="0">
                <a:effectLst/>
                <a:latin typeface="Aptos" panose="020B0004020202020204" pitchFamily="34" charset="0"/>
                <a:ea typeface="Aptos" panose="020B0004020202020204" pitchFamily="34" charset="0"/>
                <a:cs typeface="Arial" panose="020B0604020202020204" pitchFamily="34" charset="0"/>
              </a:rPr>
              <a:t>Student_ID(FK), Phone</a:t>
            </a:r>
            <a:r>
              <a:rPr lang="en-US" sz="2200" kern="100" dirty="0">
                <a:effectLst/>
                <a:latin typeface="Aptos" panose="020B0004020202020204" pitchFamily="34" charset="0"/>
                <a:ea typeface="Aptos" panose="020B0004020202020204" pitchFamily="34" charset="0"/>
                <a:cs typeface="Arial" panose="020B0604020202020204" pitchFamily="34" charset="0"/>
              </a:rPr>
              <a:t>)</a:t>
            </a:r>
          </a:p>
          <a:p>
            <a:pPr marL="971550" indent="-342900">
              <a:lnSpc>
                <a:spcPct val="107000"/>
              </a:lnSpc>
              <a:spcBef>
                <a:spcPts val="0"/>
              </a:spcBef>
              <a:spcAft>
                <a:spcPts val="800"/>
              </a:spcAft>
            </a:pPr>
            <a:r>
              <a:rPr lang="en-US" sz="2200" b="1" kern="100" dirty="0">
                <a:effectLst/>
                <a:latin typeface="Aptos" panose="020B0004020202020204" pitchFamily="34" charset="0"/>
                <a:ea typeface="Aptos" panose="020B0004020202020204" pitchFamily="34" charset="0"/>
                <a:cs typeface="Arial" panose="020B0604020202020204" pitchFamily="34" charset="0"/>
              </a:rPr>
              <a:t>Departments : </a:t>
            </a:r>
            <a:r>
              <a:rPr lang="en-US" sz="2200" kern="100" dirty="0">
                <a:effectLst/>
                <a:latin typeface="Aptos" panose="020B0004020202020204" pitchFamily="34" charset="0"/>
                <a:ea typeface="Aptos" panose="020B0004020202020204" pitchFamily="34" charset="0"/>
                <a:cs typeface="Arial" panose="020B0604020202020204" pitchFamily="34" charset="0"/>
              </a:rPr>
              <a:t>(</a:t>
            </a:r>
            <a:r>
              <a:rPr lang="en-US" sz="2200" u="sng" kern="100" dirty="0">
                <a:effectLst/>
                <a:latin typeface="Aptos" panose="020B0004020202020204" pitchFamily="34" charset="0"/>
                <a:ea typeface="Aptos" panose="020B0004020202020204" pitchFamily="34" charset="0"/>
                <a:cs typeface="Arial" panose="020B0604020202020204" pitchFamily="34" charset="0"/>
              </a:rPr>
              <a:t>Dept_ID</a:t>
            </a:r>
            <a:r>
              <a:rPr lang="en-US" sz="2200" kern="100" dirty="0">
                <a:effectLst/>
                <a:latin typeface="Aptos" panose="020B0004020202020204" pitchFamily="34" charset="0"/>
                <a:ea typeface="Aptos" panose="020B0004020202020204" pitchFamily="34" charset="0"/>
                <a:cs typeface="Arial" panose="020B0604020202020204" pitchFamily="34" charset="0"/>
              </a:rPr>
              <a:t>, Dept_Name, Dept_Code)</a:t>
            </a:r>
          </a:p>
          <a:p>
            <a:pPr marL="971550" indent="-342900">
              <a:lnSpc>
                <a:spcPct val="107000"/>
              </a:lnSpc>
              <a:spcBef>
                <a:spcPts val="0"/>
              </a:spcBef>
              <a:spcAft>
                <a:spcPts val="800"/>
              </a:spcAft>
            </a:pPr>
            <a:r>
              <a:rPr lang="en-US" sz="2200" b="1" kern="100" dirty="0">
                <a:effectLst/>
                <a:latin typeface="Aptos" panose="020B0004020202020204" pitchFamily="34" charset="0"/>
                <a:ea typeface="Aptos" panose="020B0004020202020204" pitchFamily="34" charset="0"/>
                <a:cs typeface="Arial" panose="020B0604020202020204" pitchFamily="34" charset="0"/>
              </a:rPr>
              <a:t>Courses : </a:t>
            </a:r>
            <a:r>
              <a:rPr lang="en-US" sz="2200" kern="100" dirty="0">
                <a:effectLst/>
                <a:latin typeface="Aptos" panose="020B0004020202020204" pitchFamily="34" charset="0"/>
                <a:ea typeface="Aptos" panose="020B0004020202020204" pitchFamily="34" charset="0"/>
                <a:cs typeface="Arial" panose="020B0604020202020204" pitchFamily="34" charset="0"/>
              </a:rPr>
              <a:t>(</a:t>
            </a:r>
            <a:r>
              <a:rPr lang="en-US" sz="2200" u="sng" kern="100" dirty="0">
                <a:effectLst/>
                <a:latin typeface="Aptos" panose="020B0004020202020204" pitchFamily="34" charset="0"/>
                <a:ea typeface="Aptos" panose="020B0004020202020204" pitchFamily="34" charset="0"/>
                <a:cs typeface="Arial" panose="020B0604020202020204" pitchFamily="34" charset="0"/>
              </a:rPr>
              <a:t>Course_ID</a:t>
            </a:r>
            <a:r>
              <a:rPr lang="en-US" sz="2200" kern="100" dirty="0">
                <a:effectLst/>
                <a:latin typeface="Aptos" panose="020B0004020202020204" pitchFamily="34" charset="0"/>
                <a:ea typeface="Aptos" panose="020B0004020202020204" pitchFamily="34" charset="0"/>
                <a:cs typeface="Arial" panose="020B0604020202020204" pitchFamily="34" charset="0"/>
              </a:rPr>
              <a:t>, Course_Name, Hours, Course_Code, Semester, Dept_ID(FK))</a:t>
            </a:r>
          </a:p>
          <a:p>
            <a:pPr marL="971550" indent="-342900">
              <a:lnSpc>
                <a:spcPct val="107000"/>
              </a:lnSpc>
              <a:spcBef>
                <a:spcPts val="0"/>
              </a:spcBef>
              <a:spcAft>
                <a:spcPts val="800"/>
              </a:spcAft>
            </a:pPr>
            <a:r>
              <a:rPr lang="en-US" sz="2200" b="1" kern="100" dirty="0">
                <a:effectLst/>
                <a:latin typeface="Aptos" panose="020B0004020202020204" pitchFamily="34" charset="0"/>
                <a:ea typeface="Aptos" panose="020B0004020202020204" pitchFamily="34" charset="0"/>
                <a:cs typeface="Arial" panose="020B0604020202020204" pitchFamily="34" charset="0"/>
              </a:rPr>
              <a:t>Doctors : </a:t>
            </a:r>
            <a:r>
              <a:rPr lang="en-US" sz="2200" kern="100" dirty="0">
                <a:effectLst/>
                <a:latin typeface="Aptos" panose="020B0004020202020204" pitchFamily="34" charset="0"/>
                <a:ea typeface="Aptos" panose="020B0004020202020204" pitchFamily="34" charset="0"/>
                <a:cs typeface="Arial" panose="020B0604020202020204" pitchFamily="34" charset="0"/>
              </a:rPr>
              <a:t>(</a:t>
            </a:r>
            <a:r>
              <a:rPr lang="en-US" sz="2200" u="sng" kern="100" dirty="0">
                <a:effectLst/>
                <a:latin typeface="Aptos" panose="020B0004020202020204" pitchFamily="34" charset="0"/>
                <a:ea typeface="Aptos" panose="020B0004020202020204" pitchFamily="34" charset="0"/>
                <a:cs typeface="Arial" panose="020B0604020202020204" pitchFamily="34" charset="0"/>
              </a:rPr>
              <a:t>Doctor_ID</a:t>
            </a:r>
            <a:r>
              <a:rPr lang="en-US" sz="2200" kern="100" dirty="0">
                <a:effectLst/>
                <a:latin typeface="Aptos" panose="020B0004020202020204" pitchFamily="34" charset="0"/>
                <a:ea typeface="Aptos" panose="020B0004020202020204" pitchFamily="34" charset="0"/>
                <a:cs typeface="Arial" panose="020B0604020202020204" pitchFamily="34" charset="0"/>
              </a:rPr>
              <a:t>, FName, LName, Email, Dept_ID(FK))</a:t>
            </a:r>
          </a:p>
          <a:p>
            <a:pPr marL="971550" indent="-342900">
              <a:lnSpc>
                <a:spcPct val="107000"/>
              </a:lnSpc>
              <a:spcBef>
                <a:spcPts val="0"/>
              </a:spcBef>
              <a:spcAft>
                <a:spcPts val="800"/>
              </a:spcAft>
            </a:pPr>
            <a:r>
              <a:rPr lang="en-US" sz="2200" b="1" kern="100" dirty="0">
                <a:effectLst/>
                <a:latin typeface="Aptos" panose="020B0004020202020204" pitchFamily="34" charset="0"/>
                <a:ea typeface="Aptos" panose="020B0004020202020204" pitchFamily="34" charset="0"/>
                <a:cs typeface="Arial" panose="020B0604020202020204" pitchFamily="34" charset="0"/>
              </a:rPr>
              <a:t>Teach : </a:t>
            </a:r>
            <a:r>
              <a:rPr lang="en-US" sz="2200" kern="100" dirty="0">
                <a:effectLst/>
                <a:latin typeface="Aptos" panose="020B0004020202020204" pitchFamily="34" charset="0"/>
                <a:ea typeface="Aptos" panose="020B0004020202020204" pitchFamily="34" charset="0"/>
                <a:cs typeface="Arial" panose="020B0604020202020204" pitchFamily="34" charset="0"/>
              </a:rPr>
              <a:t>(</a:t>
            </a:r>
            <a:r>
              <a:rPr lang="en-US" sz="2200" u="sng" kern="100" dirty="0">
                <a:effectLst/>
                <a:latin typeface="Aptos" panose="020B0004020202020204" pitchFamily="34" charset="0"/>
                <a:ea typeface="Aptos" panose="020B0004020202020204" pitchFamily="34" charset="0"/>
                <a:cs typeface="Arial" panose="020B0604020202020204" pitchFamily="34" charset="0"/>
              </a:rPr>
              <a:t>Doctor_ID(FK), Course_ID(FK)</a:t>
            </a:r>
            <a:r>
              <a:rPr lang="en-US" sz="2200" kern="100" dirty="0">
                <a:effectLst/>
                <a:latin typeface="Aptos" panose="020B0004020202020204" pitchFamily="34" charset="0"/>
                <a:ea typeface="Aptos" panose="020B0004020202020204" pitchFamily="34" charset="0"/>
                <a:cs typeface="Arial" panose="020B0604020202020204" pitchFamily="34" charset="0"/>
              </a:rPr>
              <a:t>)</a:t>
            </a:r>
          </a:p>
          <a:p>
            <a:pPr marL="971550" indent="-342900">
              <a:lnSpc>
                <a:spcPct val="107000"/>
              </a:lnSpc>
              <a:spcBef>
                <a:spcPts val="0"/>
              </a:spcBef>
              <a:spcAft>
                <a:spcPts val="800"/>
              </a:spcAft>
            </a:pPr>
            <a:r>
              <a:rPr lang="en-US" sz="2200" b="1" kern="100" dirty="0">
                <a:effectLst/>
                <a:latin typeface="Aptos" panose="020B0004020202020204" pitchFamily="34" charset="0"/>
                <a:ea typeface="Aptos" panose="020B0004020202020204" pitchFamily="34" charset="0"/>
                <a:cs typeface="Arial" panose="020B0604020202020204" pitchFamily="34" charset="0"/>
              </a:rPr>
              <a:t>Grades :</a:t>
            </a:r>
            <a:r>
              <a:rPr lang="en-US" sz="2200" b="1" kern="100" dirty="0">
                <a:latin typeface="Aptos" panose="020B0004020202020204" pitchFamily="34" charset="0"/>
                <a:ea typeface="Aptos" panose="020B0004020202020204" pitchFamily="34" charset="0"/>
                <a:cs typeface="Arial" panose="020B0604020202020204" pitchFamily="34" charset="0"/>
              </a:rPr>
              <a:t> </a:t>
            </a:r>
            <a:r>
              <a:rPr lang="en-US" sz="2200" kern="100" dirty="0">
                <a:effectLst/>
                <a:latin typeface="Aptos" panose="020B0004020202020204" pitchFamily="34" charset="0"/>
                <a:ea typeface="Aptos" panose="020B0004020202020204" pitchFamily="34" charset="0"/>
                <a:cs typeface="Arial" panose="020B0604020202020204" pitchFamily="34" charset="0"/>
              </a:rPr>
              <a:t>(</a:t>
            </a:r>
            <a:r>
              <a:rPr lang="en-US" sz="2200" u="sng" kern="100" dirty="0">
                <a:effectLst/>
                <a:latin typeface="Aptos" panose="020B0004020202020204" pitchFamily="34" charset="0"/>
                <a:ea typeface="Aptos" panose="020B0004020202020204" pitchFamily="34" charset="0"/>
                <a:cs typeface="Arial" panose="020B0604020202020204" pitchFamily="34" charset="0"/>
              </a:rPr>
              <a:t>Grade</a:t>
            </a:r>
            <a:r>
              <a:rPr lang="en-US" sz="2200" kern="100" dirty="0">
                <a:effectLst/>
                <a:latin typeface="Aptos" panose="020B0004020202020204" pitchFamily="34" charset="0"/>
                <a:ea typeface="Aptos" panose="020B0004020202020204" pitchFamily="34" charset="0"/>
                <a:cs typeface="Arial" panose="020B0604020202020204" pitchFamily="34" charset="0"/>
              </a:rPr>
              <a:t>, Grade Points)</a:t>
            </a:r>
          </a:p>
          <a:p>
            <a:pPr marL="971550" indent="-342900">
              <a:lnSpc>
                <a:spcPct val="107000"/>
              </a:lnSpc>
              <a:spcBef>
                <a:spcPts val="0"/>
              </a:spcBef>
              <a:spcAft>
                <a:spcPts val="800"/>
              </a:spcAft>
            </a:pPr>
            <a:r>
              <a:rPr lang="en-US" sz="2200" b="1" kern="100" dirty="0">
                <a:effectLst/>
                <a:latin typeface="Aptos" panose="020B0004020202020204" pitchFamily="34" charset="0"/>
                <a:ea typeface="Aptos" panose="020B0004020202020204" pitchFamily="34" charset="0"/>
                <a:cs typeface="Arial" panose="020B0604020202020204" pitchFamily="34" charset="0"/>
              </a:rPr>
              <a:t>Has :</a:t>
            </a:r>
            <a:r>
              <a:rPr lang="en-US" sz="2200" b="1" kern="100" dirty="0">
                <a:latin typeface="Aptos" panose="020B0004020202020204" pitchFamily="34" charset="0"/>
                <a:ea typeface="Aptos" panose="020B0004020202020204" pitchFamily="34" charset="0"/>
                <a:cs typeface="Arial" panose="020B0604020202020204" pitchFamily="34" charset="0"/>
              </a:rPr>
              <a:t> </a:t>
            </a:r>
            <a:r>
              <a:rPr lang="en-US" sz="2200" kern="100" dirty="0">
                <a:effectLst/>
                <a:latin typeface="Aptos" panose="020B0004020202020204" pitchFamily="34" charset="0"/>
                <a:ea typeface="Aptos" panose="020B0004020202020204" pitchFamily="34" charset="0"/>
                <a:cs typeface="Arial" panose="020B0604020202020204" pitchFamily="34" charset="0"/>
              </a:rPr>
              <a:t>(</a:t>
            </a:r>
            <a:r>
              <a:rPr lang="en-US" sz="2200" u="sng" kern="100" dirty="0">
                <a:effectLst/>
                <a:latin typeface="Aptos" panose="020B0004020202020204" pitchFamily="34" charset="0"/>
                <a:ea typeface="Aptos" panose="020B0004020202020204" pitchFamily="34" charset="0"/>
                <a:cs typeface="Arial" panose="020B0604020202020204" pitchFamily="34" charset="0"/>
              </a:rPr>
              <a:t>Student_ID(FK), Course_ID(FK</a:t>
            </a:r>
            <a:r>
              <a:rPr lang="en-US" sz="2200" kern="100" dirty="0">
                <a:effectLst/>
                <a:latin typeface="Aptos" panose="020B0004020202020204" pitchFamily="34" charset="0"/>
                <a:ea typeface="Aptos" panose="020B0004020202020204" pitchFamily="34" charset="0"/>
                <a:cs typeface="Arial" panose="020B0604020202020204" pitchFamily="34" charset="0"/>
              </a:rPr>
              <a:t>), Grade(FK), Date)</a:t>
            </a:r>
          </a:p>
          <a:p>
            <a:pPr marL="971550" indent="-342900">
              <a:lnSpc>
                <a:spcPct val="107000"/>
              </a:lnSpc>
              <a:spcBef>
                <a:spcPts val="0"/>
              </a:spcBef>
              <a:spcAft>
                <a:spcPts val="800"/>
              </a:spcAft>
            </a:pPr>
            <a:r>
              <a:rPr lang="en-US" sz="2200" b="1" kern="100" dirty="0">
                <a:effectLst/>
                <a:latin typeface="Aptos" panose="020B0004020202020204" pitchFamily="34" charset="0"/>
                <a:ea typeface="Aptos" panose="020B0004020202020204" pitchFamily="34" charset="0"/>
                <a:cs typeface="Arial" panose="020B0604020202020204" pitchFamily="34" charset="0"/>
              </a:rPr>
              <a:t>GPA_History</a:t>
            </a:r>
            <a:r>
              <a:rPr lang="en-US" sz="2200" kern="100" dirty="0">
                <a:effectLst/>
                <a:latin typeface="Aptos" panose="020B0004020202020204" pitchFamily="34" charset="0"/>
                <a:ea typeface="Aptos" panose="020B0004020202020204" pitchFamily="34" charset="0"/>
                <a:cs typeface="Arial" panose="020B0604020202020204" pitchFamily="34" charset="0"/>
              </a:rPr>
              <a:t> </a:t>
            </a:r>
            <a:r>
              <a:rPr lang="en-US" sz="2200" b="1" kern="100" dirty="0">
                <a:effectLst/>
                <a:latin typeface="Aptos" panose="020B0004020202020204" pitchFamily="34" charset="0"/>
                <a:ea typeface="Aptos" panose="020B0004020202020204" pitchFamily="34" charset="0"/>
                <a:cs typeface="Arial" panose="020B0604020202020204" pitchFamily="34" charset="0"/>
              </a:rPr>
              <a:t>:</a:t>
            </a:r>
            <a:r>
              <a:rPr lang="en-US" sz="2200" kern="100" dirty="0">
                <a:effectLst/>
                <a:latin typeface="Aptos" panose="020B0004020202020204" pitchFamily="34" charset="0"/>
                <a:ea typeface="Aptos" panose="020B0004020202020204" pitchFamily="34" charset="0"/>
                <a:cs typeface="Arial" panose="020B0604020202020204" pitchFamily="34" charset="0"/>
              </a:rPr>
              <a:t>(</a:t>
            </a:r>
            <a:r>
              <a:rPr lang="en-US" sz="2200" u="sng" kern="100" dirty="0">
                <a:effectLst/>
                <a:latin typeface="Aptos" panose="020B0004020202020204" pitchFamily="34" charset="0"/>
                <a:ea typeface="Aptos" panose="020B0004020202020204" pitchFamily="34" charset="0"/>
                <a:cs typeface="Arial" panose="020B0604020202020204" pitchFamily="34" charset="0"/>
              </a:rPr>
              <a:t>Student_ID(FK), Semester</a:t>
            </a:r>
            <a:r>
              <a:rPr lang="en-US" sz="2200" kern="100" dirty="0">
                <a:effectLst/>
                <a:latin typeface="Aptos" panose="020B0004020202020204" pitchFamily="34" charset="0"/>
                <a:ea typeface="Aptos" panose="020B0004020202020204" pitchFamily="34" charset="0"/>
                <a:cs typeface="Arial" panose="020B0604020202020204" pitchFamily="34" charset="0"/>
              </a:rPr>
              <a:t>, GPA, Date)</a:t>
            </a:r>
          </a:p>
          <a:p>
            <a:pPr marL="628650" marR="0" indent="0">
              <a:lnSpc>
                <a:spcPct val="107000"/>
              </a:lnSpc>
              <a:spcBef>
                <a:spcPts val="0"/>
              </a:spcBef>
              <a:spcAft>
                <a:spcPts val="800"/>
              </a:spcAft>
              <a:buNone/>
            </a:pPr>
            <a:endParaRPr lang="en-US" sz="15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6379473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2121D7-D7AE-A49D-CB94-A5E92CCF57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6BD4C4-E973-E143-EBC6-F5EDF434FAE0}"/>
              </a:ext>
            </a:extLst>
          </p:cNvPr>
          <p:cNvSpPr>
            <a:spLocks noGrp="1"/>
          </p:cNvSpPr>
          <p:nvPr>
            <p:ph type="title"/>
          </p:nvPr>
        </p:nvSpPr>
        <p:spPr>
          <a:xfrm>
            <a:off x="1484311" y="685801"/>
            <a:ext cx="10018713" cy="1107488"/>
          </a:xfrm>
        </p:spPr>
        <p:txBody>
          <a:bodyPr>
            <a:normAutofit/>
          </a:bodyPr>
          <a:lstStyle/>
          <a:p>
            <a:r>
              <a:rPr lang="en-US" sz="3200" b="1" dirty="0">
                <a:latin typeface="Aptos" panose="020B0004020202020204" pitchFamily="34" charset="0"/>
              </a:rPr>
              <a:t>SQL/PLSQL Implementation</a:t>
            </a:r>
          </a:p>
        </p:txBody>
      </p:sp>
      <p:sp>
        <p:nvSpPr>
          <p:cNvPr id="3" name="Content Placeholder 2">
            <a:extLst>
              <a:ext uri="{FF2B5EF4-FFF2-40B4-BE49-F238E27FC236}">
                <a16:creationId xmlns:a16="http://schemas.microsoft.com/office/drawing/2014/main" id="{41AFB941-B928-FC3E-44BE-E62D7E6CAD92}"/>
              </a:ext>
            </a:extLst>
          </p:cNvPr>
          <p:cNvSpPr>
            <a:spLocks noGrp="1"/>
          </p:cNvSpPr>
          <p:nvPr>
            <p:ph idx="1"/>
          </p:nvPr>
        </p:nvSpPr>
        <p:spPr>
          <a:xfrm>
            <a:off x="1484310" y="1873187"/>
            <a:ext cx="10018713" cy="4864964"/>
          </a:xfrm>
        </p:spPr>
        <p:txBody>
          <a:bodyPr/>
          <a:lstStyle/>
          <a:p>
            <a:pPr marL="0" indent="0">
              <a:buNone/>
            </a:pPr>
            <a:r>
              <a:rPr lang="en-US" b="1" dirty="0">
                <a:latin typeface="Aptos" panose="020B0004020202020204" pitchFamily="34" charset="0"/>
              </a:rPr>
              <a:t>Functions :</a:t>
            </a:r>
          </a:p>
          <a:p>
            <a:pPr>
              <a:lnSpc>
                <a:spcPct val="107000"/>
              </a:lnSpc>
              <a:spcBef>
                <a:spcPts val="0"/>
              </a:spcBef>
              <a:spcAft>
                <a:spcPts val="0"/>
              </a:spcAft>
            </a:pPr>
            <a:r>
              <a:rPr lang="en-US" sz="2000" b="1" kern="100" dirty="0" err="1">
                <a:latin typeface="Aptos" panose="020B0004020202020204" pitchFamily="34" charset="0"/>
                <a:ea typeface="Aptos" panose="020B0004020202020204" pitchFamily="34" charset="0"/>
                <a:cs typeface="Arial" panose="020B0604020202020204" pitchFamily="34" charset="0"/>
              </a:rPr>
              <a:t>g</a:t>
            </a:r>
            <a:r>
              <a:rPr lang="en-US" sz="2000" b="1" kern="100" dirty="0" err="1">
                <a:effectLst/>
                <a:latin typeface="Aptos" panose="020B0004020202020204" pitchFamily="34" charset="0"/>
                <a:ea typeface="Aptos" panose="020B0004020202020204" pitchFamily="34" charset="0"/>
                <a:cs typeface="Arial" panose="020B0604020202020204" pitchFamily="34" charset="0"/>
              </a:rPr>
              <a:t>et_student_id</a:t>
            </a:r>
            <a:r>
              <a:rPr lang="en-US" sz="2000" b="1" kern="100" dirty="0">
                <a:effectLst/>
                <a:latin typeface="Aptos" panose="020B0004020202020204" pitchFamily="34" charset="0"/>
                <a:ea typeface="Aptos" panose="020B0004020202020204" pitchFamily="34" charset="0"/>
                <a:cs typeface="Arial" panose="020B0604020202020204" pitchFamily="34" charset="0"/>
              </a:rPr>
              <a:t> : </a:t>
            </a:r>
            <a:r>
              <a:rPr lang="en-US" sz="2000" kern="100" dirty="0">
                <a:effectLst/>
                <a:latin typeface="Aptos" panose="020B0004020202020204" pitchFamily="34" charset="0"/>
                <a:ea typeface="Aptos" panose="020B0004020202020204" pitchFamily="34" charset="0"/>
                <a:cs typeface="Arial" panose="020B0604020202020204" pitchFamily="34" charset="0"/>
              </a:rPr>
              <a:t>This function is used to get the student id by his email</a:t>
            </a:r>
          </a:p>
          <a:p>
            <a:pPr>
              <a:lnSpc>
                <a:spcPct val="107000"/>
              </a:lnSpc>
              <a:spcBef>
                <a:spcPts val="0"/>
              </a:spcBef>
              <a:spcAft>
                <a:spcPts val="0"/>
              </a:spcAft>
            </a:pPr>
            <a:r>
              <a:rPr lang="en-US" sz="2000" b="1" kern="100" dirty="0" err="1">
                <a:latin typeface="Aptos" panose="020B0004020202020204" pitchFamily="34" charset="0"/>
                <a:ea typeface="Aptos" panose="020B0004020202020204" pitchFamily="34" charset="0"/>
                <a:cs typeface="Arial" panose="020B0604020202020204" pitchFamily="34" charset="0"/>
              </a:rPr>
              <a:t>get_doctor_id</a:t>
            </a:r>
            <a:r>
              <a:rPr lang="en-US" sz="2000" b="1" kern="100" dirty="0">
                <a:latin typeface="Aptos" panose="020B0004020202020204" pitchFamily="34" charset="0"/>
                <a:ea typeface="Aptos" panose="020B0004020202020204" pitchFamily="34" charset="0"/>
                <a:cs typeface="Arial" panose="020B0604020202020204" pitchFamily="34" charset="0"/>
              </a:rPr>
              <a:t> </a:t>
            </a:r>
            <a:r>
              <a:rPr lang="en-US" sz="2000" kern="100" dirty="0">
                <a:latin typeface="Aptos" panose="020B0004020202020204" pitchFamily="34" charset="0"/>
                <a:ea typeface="Aptos" panose="020B0004020202020204" pitchFamily="34" charset="0"/>
                <a:cs typeface="Arial" panose="020B0604020202020204" pitchFamily="34" charset="0"/>
              </a:rPr>
              <a:t>: </a:t>
            </a:r>
            <a:r>
              <a:rPr lang="en-US" sz="2000" kern="100" dirty="0">
                <a:effectLst/>
                <a:latin typeface="Aptos" panose="020B0004020202020204" pitchFamily="34" charset="0"/>
                <a:ea typeface="Aptos" panose="020B0004020202020204" pitchFamily="34" charset="0"/>
                <a:cs typeface="Arial" panose="020B0604020202020204" pitchFamily="34" charset="0"/>
              </a:rPr>
              <a:t>This function is used to get the doctor id by his email</a:t>
            </a:r>
            <a:endParaRPr lang="en-US" sz="2000" kern="100" dirty="0">
              <a:latin typeface="Aptos" panose="020B0004020202020204" pitchFamily="34" charset="0"/>
              <a:ea typeface="Aptos" panose="020B0004020202020204" pitchFamily="34" charset="0"/>
              <a:cs typeface="Arial" panose="020B0604020202020204" pitchFamily="34" charset="0"/>
            </a:endParaRPr>
          </a:p>
          <a:p>
            <a:pPr>
              <a:lnSpc>
                <a:spcPct val="107000"/>
              </a:lnSpc>
              <a:spcBef>
                <a:spcPts val="0"/>
              </a:spcBef>
              <a:spcAft>
                <a:spcPts val="0"/>
              </a:spcAft>
            </a:pPr>
            <a:r>
              <a:rPr lang="en-US" sz="2000" b="1" kern="100" dirty="0" err="1">
                <a:latin typeface="Aptos" panose="020B0004020202020204" pitchFamily="34" charset="0"/>
                <a:ea typeface="Aptos" panose="020B0004020202020204" pitchFamily="34" charset="0"/>
                <a:cs typeface="Arial" panose="020B0604020202020204" pitchFamily="34" charset="0"/>
              </a:rPr>
              <a:t>g</a:t>
            </a:r>
            <a:r>
              <a:rPr lang="en-US" sz="2000" b="1" kern="100" dirty="0" err="1">
                <a:effectLst/>
                <a:latin typeface="Aptos" panose="020B0004020202020204" pitchFamily="34" charset="0"/>
                <a:ea typeface="Aptos" panose="020B0004020202020204" pitchFamily="34" charset="0"/>
                <a:cs typeface="Arial" panose="020B0604020202020204" pitchFamily="34" charset="0"/>
              </a:rPr>
              <a:t>et_course_id</a:t>
            </a:r>
            <a:r>
              <a:rPr lang="en-US" sz="2000" b="1" kern="100" dirty="0">
                <a:effectLst/>
                <a:latin typeface="Aptos" panose="020B0004020202020204" pitchFamily="34" charset="0"/>
                <a:ea typeface="Aptos" panose="020B0004020202020204" pitchFamily="34" charset="0"/>
                <a:cs typeface="Arial" panose="020B0604020202020204" pitchFamily="34" charset="0"/>
              </a:rPr>
              <a:t> : </a:t>
            </a:r>
            <a:r>
              <a:rPr lang="en-US" sz="2000" kern="100" dirty="0">
                <a:effectLst/>
                <a:latin typeface="Aptos" panose="020B0004020202020204" pitchFamily="34" charset="0"/>
                <a:ea typeface="Aptos" panose="020B0004020202020204" pitchFamily="34" charset="0"/>
                <a:cs typeface="Arial" panose="020B0604020202020204" pitchFamily="34" charset="0"/>
              </a:rPr>
              <a:t>This function is used to get the course id by its code</a:t>
            </a:r>
          </a:p>
          <a:p>
            <a:pPr>
              <a:lnSpc>
                <a:spcPct val="107000"/>
              </a:lnSpc>
              <a:spcBef>
                <a:spcPts val="0"/>
              </a:spcBef>
              <a:spcAft>
                <a:spcPts val="0"/>
              </a:spcAft>
            </a:pPr>
            <a:r>
              <a:rPr lang="en-US" sz="2000" b="1" kern="100" dirty="0" err="1">
                <a:latin typeface="Aptos" panose="020B0004020202020204" pitchFamily="34" charset="0"/>
                <a:ea typeface="Aptos" panose="020B0004020202020204" pitchFamily="34" charset="0"/>
                <a:cs typeface="Arial" panose="020B0604020202020204" pitchFamily="34" charset="0"/>
              </a:rPr>
              <a:t>get_department_id</a:t>
            </a:r>
            <a:r>
              <a:rPr lang="en-US" sz="2000" b="1" kern="100" dirty="0">
                <a:latin typeface="Aptos" panose="020B0004020202020204" pitchFamily="34" charset="0"/>
                <a:ea typeface="Aptos" panose="020B0004020202020204" pitchFamily="34" charset="0"/>
                <a:cs typeface="Arial" panose="020B0604020202020204" pitchFamily="34" charset="0"/>
              </a:rPr>
              <a:t> : </a:t>
            </a:r>
            <a:r>
              <a:rPr lang="en-US" sz="2000" kern="100" dirty="0">
                <a:effectLst/>
                <a:latin typeface="Aptos" panose="020B0004020202020204" pitchFamily="34" charset="0"/>
                <a:ea typeface="Aptos" panose="020B0004020202020204" pitchFamily="34" charset="0"/>
                <a:cs typeface="Arial" panose="020B0604020202020204" pitchFamily="34" charset="0"/>
              </a:rPr>
              <a:t>This function is used to get the department id by its code</a:t>
            </a:r>
          </a:p>
          <a:p>
            <a:pPr>
              <a:lnSpc>
                <a:spcPct val="107000"/>
              </a:lnSpc>
              <a:spcBef>
                <a:spcPts val="0"/>
              </a:spcBef>
              <a:spcAft>
                <a:spcPts val="0"/>
              </a:spcAft>
            </a:pPr>
            <a:r>
              <a:rPr lang="en-US" sz="2000" b="1" kern="100" dirty="0" err="1">
                <a:effectLst/>
                <a:latin typeface="Aptos" panose="020B0004020202020204" pitchFamily="34" charset="0"/>
                <a:ea typeface="Aptos" panose="020B0004020202020204" pitchFamily="34" charset="0"/>
                <a:cs typeface="Arial" panose="020B0604020202020204" pitchFamily="34" charset="0"/>
              </a:rPr>
              <a:t>calc_course_avg_gpa</a:t>
            </a:r>
            <a:r>
              <a:rPr lang="en-US" sz="2000" b="1" kern="100" dirty="0">
                <a:effectLst/>
                <a:latin typeface="Aptos" panose="020B0004020202020204" pitchFamily="34" charset="0"/>
                <a:ea typeface="Aptos" panose="020B0004020202020204" pitchFamily="34" charset="0"/>
                <a:cs typeface="Arial" panose="020B0604020202020204" pitchFamily="34" charset="0"/>
              </a:rPr>
              <a:t> :</a:t>
            </a:r>
            <a:r>
              <a:rPr lang="en-US" sz="2000" kern="100" dirty="0">
                <a:effectLst/>
                <a:latin typeface="Aptos" panose="020B0004020202020204" pitchFamily="34" charset="0"/>
                <a:ea typeface="Aptos" panose="020B0004020202020204" pitchFamily="34" charset="0"/>
                <a:cs typeface="Arial" panose="020B0604020202020204" pitchFamily="34" charset="0"/>
              </a:rPr>
              <a:t> This function is used to calculate the Average grades or </a:t>
            </a:r>
            <a:r>
              <a:rPr lang="en-US" sz="2000" kern="100" dirty="0" err="1">
                <a:effectLst/>
                <a:latin typeface="Aptos" panose="020B0004020202020204" pitchFamily="34" charset="0"/>
                <a:ea typeface="Aptos" panose="020B0004020202020204" pitchFamily="34" charset="0"/>
                <a:cs typeface="Arial" panose="020B0604020202020204" pitchFamily="34" charset="0"/>
              </a:rPr>
              <a:t>gpa</a:t>
            </a:r>
            <a:r>
              <a:rPr lang="en-US" sz="2000" kern="100" dirty="0">
                <a:effectLst/>
                <a:latin typeface="Aptos" panose="020B0004020202020204" pitchFamily="34" charset="0"/>
                <a:ea typeface="Aptos" panose="020B0004020202020204" pitchFamily="34" charset="0"/>
                <a:cs typeface="Arial" panose="020B0604020202020204" pitchFamily="34" charset="0"/>
              </a:rPr>
              <a:t> of the course for all students that enrolled in this course.</a:t>
            </a:r>
          </a:p>
          <a:p>
            <a:pPr>
              <a:lnSpc>
                <a:spcPct val="107000"/>
              </a:lnSpc>
              <a:spcBef>
                <a:spcPts val="0"/>
              </a:spcBef>
              <a:spcAft>
                <a:spcPts val="800"/>
              </a:spcAft>
            </a:pPr>
            <a:r>
              <a:rPr lang="en-US" sz="2000" b="1" kern="100" dirty="0" err="1">
                <a:effectLst/>
                <a:latin typeface="Aptos" panose="020B0004020202020204" pitchFamily="34" charset="0"/>
                <a:ea typeface="Aptos" panose="020B0004020202020204" pitchFamily="34" charset="0"/>
                <a:cs typeface="Arial" panose="020B0604020202020204" pitchFamily="34" charset="0"/>
              </a:rPr>
              <a:t>calc_gpa</a:t>
            </a:r>
            <a:r>
              <a:rPr lang="en-US" sz="2000" b="1" kern="100" dirty="0">
                <a:effectLst/>
                <a:latin typeface="Aptos" panose="020B0004020202020204" pitchFamily="34" charset="0"/>
                <a:ea typeface="Aptos" panose="020B0004020202020204" pitchFamily="34" charset="0"/>
                <a:cs typeface="Arial" panose="020B0604020202020204" pitchFamily="34" charset="0"/>
              </a:rPr>
              <a:t> :</a:t>
            </a:r>
            <a:r>
              <a:rPr lang="en-US" sz="2000" kern="100" dirty="0">
                <a:effectLst/>
                <a:latin typeface="Aptos" panose="020B0004020202020204" pitchFamily="34" charset="0"/>
                <a:ea typeface="Aptos" panose="020B0004020202020204" pitchFamily="34" charset="0"/>
                <a:cs typeface="Arial" panose="020B0604020202020204" pitchFamily="34" charset="0"/>
              </a:rPr>
              <a:t> This function is used to calculate the CGPA of the student. </a:t>
            </a:r>
          </a:p>
          <a:p>
            <a:pPr marL="0" marR="0" lvl="0" indent="0">
              <a:lnSpc>
                <a:spcPct val="107000"/>
              </a:lnSpc>
              <a:spcBef>
                <a:spcPts val="0"/>
              </a:spcBef>
              <a:spcAft>
                <a:spcPts val="800"/>
              </a:spcAft>
              <a:buNone/>
            </a:pPr>
            <a:r>
              <a:rPr lang="en-US" b="1" kern="100" dirty="0">
                <a:latin typeface="Aptos" panose="020B0004020202020204" pitchFamily="34" charset="0"/>
                <a:ea typeface="Aptos" panose="020B0004020202020204" pitchFamily="34" charset="0"/>
                <a:cs typeface="Arial" panose="020B0604020202020204" pitchFamily="34" charset="0"/>
              </a:rPr>
              <a:t>Triggers :</a:t>
            </a:r>
          </a:p>
          <a:p>
            <a:pPr>
              <a:lnSpc>
                <a:spcPct val="107000"/>
              </a:lnSpc>
              <a:spcBef>
                <a:spcPts val="0"/>
              </a:spcBef>
              <a:spcAft>
                <a:spcPts val="800"/>
              </a:spcAft>
            </a:pPr>
            <a:r>
              <a:rPr lang="en-US" sz="2000" b="1" kern="100" dirty="0" err="1">
                <a:effectLst/>
                <a:latin typeface="Aptos" panose="020B0004020202020204" pitchFamily="34" charset="0"/>
                <a:ea typeface="Aptos" panose="020B0004020202020204" pitchFamily="34" charset="0"/>
                <a:cs typeface="Arial" panose="020B0604020202020204" pitchFamily="34" charset="0"/>
              </a:rPr>
              <a:t>insert_gpa_history</a:t>
            </a:r>
            <a:r>
              <a:rPr lang="en-US" sz="2000" b="1" kern="100" dirty="0">
                <a:effectLst/>
                <a:latin typeface="Aptos" panose="020B0004020202020204" pitchFamily="34" charset="0"/>
                <a:ea typeface="Aptos" panose="020B0004020202020204" pitchFamily="34" charset="0"/>
                <a:cs typeface="Arial" panose="020B0604020202020204" pitchFamily="34" charset="0"/>
              </a:rPr>
              <a:t> :</a:t>
            </a:r>
            <a:r>
              <a:rPr lang="en-US" sz="2000" kern="100" dirty="0">
                <a:effectLst/>
                <a:latin typeface="Aptos" panose="020B0004020202020204" pitchFamily="34" charset="0"/>
                <a:ea typeface="Aptos" panose="020B0004020202020204" pitchFamily="34" charset="0"/>
                <a:cs typeface="Arial" panose="020B0604020202020204" pitchFamily="34" charset="0"/>
              </a:rPr>
              <a:t> This trigger used to add </a:t>
            </a:r>
            <a:r>
              <a:rPr lang="en-US" sz="2000" kern="100" dirty="0" err="1">
                <a:effectLst/>
                <a:latin typeface="Aptos" panose="020B0004020202020204" pitchFamily="34" charset="0"/>
                <a:ea typeface="Aptos" panose="020B0004020202020204" pitchFamily="34" charset="0"/>
                <a:cs typeface="Arial" panose="020B0604020202020204" pitchFamily="34" charset="0"/>
              </a:rPr>
              <a:t>student_id</a:t>
            </a:r>
            <a:r>
              <a:rPr lang="en-US" sz="2000" kern="100" dirty="0">
                <a:effectLst/>
                <a:latin typeface="Aptos" panose="020B0004020202020204" pitchFamily="34" charset="0"/>
                <a:ea typeface="Aptos" panose="020B0004020202020204" pitchFamily="34" charset="0"/>
                <a:cs typeface="Arial" panose="020B0604020202020204" pitchFamily="34" charset="0"/>
              </a:rPr>
              <a:t>,  semester, grade, and date into </a:t>
            </a:r>
            <a:r>
              <a:rPr lang="en-US" sz="2000" kern="100" dirty="0" err="1">
                <a:effectLst/>
                <a:latin typeface="Aptos" panose="020B0004020202020204" pitchFamily="34" charset="0"/>
                <a:ea typeface="Aptos" panose="020B0004020202020204" pitchFamily="34" charset="0"/>
                <a:cs typeface="Arial" panose="020B0604020202020204" pitchFamily="34" charset="0"/>
              </a:rPr>
              <a:t>gpa_history</a:t>
            </a:r>
            <a:r>
              <a:rPr lang="en-US" sz="2000" kern="100" dirty="0">
                <a:effectLst/>
                <a:latin typeface="Aptos" panose="020B0004020202020204" pitchFamily="34" charset="0"/>
                <a:ea typeface="Aptos" panose="020B0004020202020204" pitchFamily="34" charset="0"/>
                <a:cs typeface="Arial" panose="020B0604020202020204" pitchFamily="34" charset="0"/>
              </a:rPr>
              <a:t> table when the information of student updated and move to next semester.</a:t>
            </a:r>
          </a:p>
          <a:p>
            <a:pPr marL="0" marR="0" lvl="0" indent="0">
              <a:lnSpc>
                <a:spcPct val="107000"/>
              </a:lnSpc>
              <a:spcBef>
                <a:spcPts val="0"/>
              </a:spcBef>
              <a:spcAft>
                <a:spcPts val="800"/>
              </a:spcAft>
              <a:buNone/>
            </a:pPr>
            <a:endParaRPr lang="en-US" b="1" kern="100" dirty="0">
              <a:latin typeface="Aptos" panose="020B0004020202020204" pitchFamily="34" charset="0"/>
              <a:ea typeface="Aptos" panose="020B0004020202020204" pitchFamily="34" charset="0"/>
              <a:cs typeface="Arial" panose="020B0604020202020204" pitchFamily="34" charset="0"/>
            </a:endParaRPr>
          </a:p>
          <a:p>
            <a:pPr marL="0" marR="0" lvl="0" indent="0">
              <a:lnSpc>
                <a:spcPct val="107000"/>
              </a:lnSpc>
              <a:spcBef>
                <a:spcPts val="0"/>
              </a:spcBef>
              <a:spcAft>
                <a:spcPts val="800"/>
              </a:spcAft>
              <a:buNone/>
            </a:pPr>
            <a:endParaRPr lang="en-US" sz="20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3744489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0358FC-6BB6-A2D7-DA3B-6362C14E3E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1DB9C8-7B09-39AB-6BF6-918B702DDED9}"/>
              </a:ext>
            </a:extLst>
          </p:cNvPr>
          <p:cNvSpPr>
            <a:spLocks noGrp="1"/>
          </p:cNvSpPr>
          <p:nvPr>
            <p:ph type="title"/>
          </p:nvPr>
        </p:nvSpPr>
        <p:spPr>
          <a:xfrm>
            <a:off x="1484311" y="685800"/>
            <a:ext cx="10018713" cy="1116367"/>
          </a:xfrm>
        </p:spPr>
        <p:txBody>
          <a:bodyPr>
            <a:normAutofit/>
          </a:bodyPr>
          <a:lstStyle/>
          <a:p>
            <a:r>
              <a:rPr lang="en-US" sz="3200" b="1" dirty="0">
                <a:latin typeface="Aptos" panose="020B0004020202020204" pitchFamily="34" charset="0"/>
              </a:rPr>
              <a:t>SQL/PLSQL Implementation</a:t>
            </a:r>
            <a:endParaRPr lang="en-US" sz="3200" dirty="0">
              <a:latin typeface="Aptos" panose="020B0004020202020204" pitchFamily="34" charset="0"/>
            </a:endParaRPr>
          </a:p>
        </p:txBody>
      </p:sp>
      <p:sp>
        <p:nvSpPr>
          <p:cNvPr id="3" name="Content Placeholder 2">
            <a:extLst>
              <a:ext uri="{FF2B5EF4-FFF2-40B4-BE49-F238E27FC236}">
                <a16:creationId xmlns:a16="http://schemas.microsoft.com/office/drawing/2014/main" id="{0E76E57C-9134-26E7-625F-9D702F389B47}"/>
              </a:ext>
            </a:extLst>
          </p:cNvPr>
          <p:cNvSpPr>
            <a:spLocks noGrp="1"/>
          </p:cNvSpPr>
          <p:nvPr>
            <p:ph idx="1"/>
          </p:nvPr>
        </p:nvSpPr>
        <p:spPr>
          <a:xfrm>
            <a:off x="1484310" y="1597981"/>
            <a:ext cx="10018713" cy="4918229"/>
          </a:xfrm>
        </p:spPr>
        <p:txBody>
          <a:bodyPr>
            <a:normAutofit fontScale="32500" lnSpcReduction="20000"/>
          </a:bodyPr>
          <a:lstStyle/>
          <a:p>
            <a:pPr marL="0" indent="0">
              <a:buNone/>
            </a:pPr>
            <a:r>
              <a:rPr lang="en-US" sz="6000" b="1" dirty="0">
                <a:latin typeface="Aptos" panose="020B0004020202020204" pitchFamily="34" charset="0"/>
              </a:rPr>
              <a:t>Procedures:</a:t>
            </a:r>
          </a:p>
          <a:p>
            <a:r>
              <a:rPr lang="en-US" sz="6200" b="1" kern="100" dirty="0" err="1">
                <a:effectLst/>
                <a:latin typeface="Aptos" panose="020B0004020202020204" pitchFamily="34" charset="0"/>
                <a:ea typeface="Aptos" panose="020B0004020202020204" pitchFamily="34" charset="0"/>
                <a:cs typeface="Arial" panose="020B0604020202020204" pitchFamily="34" charset="0"/>
              </a:rPr>
              <a:t>insert_student_info</a:t>
            </a:r>
            <a:r>
              <a:rPr lang="en-US" sz="6200" b="1" kern="100" dirty="0">
                <a:effectLst/>
                <a:latin typeface="Aptos" panose="020B0004020202020204" pitchFamily="34" charset="0"/>
                <a:ea typeface="Aptos" panose="020B0004020202020204" pitchFamily="34" charset="0"/>
                <a:cs typeface="Arial" panose="020B0604020202020204" pitchFamily="34" charset="0"/>
              </a:rPr>
              <a:t> :</a:t>
            </a:r>
            <a:r>
              <a:rPr lang="en-US" sz="6200" kern="100" dirty="0">
                <a:effectLst/>
                <a:latin typeface="Aptos" panose="020B0004020202020204" pitchFamily="34" charset="0"/>
                <a:ea typeface="Aptos" panose="020B0004020202020204" pitchFamily="34" charset="0"/>
                <a:cs typeface="Arial" panose="020B0604020202020204" pitchFamily="34" charset="0"/>
              </a:rPr>
              <a:t> This procedure used to insert the students information except phones information into students table.</a:t>
            </a:r>
            <a:endParaRPr lang="en-US" sz="6200" kern="100" dirty="0">
              <a:latin typeface="Aptos" panose="020B0004020202020204" pitchFamily="34" charset="0"/>
              <a:ea typeface="Aptos" panose="020B0004020202020204" pitchFamily="34" charset="0"/>
              <a:cs typeface="Arial" panose="020B0604020202020204" pitchFamily="34" charset="0"/>
            </a:endParaRPr>
          </a:p>
          <a:p>
            <a:r>
              <a:rPr lang="en-US" sz="6200" b="1" kern="100" dirty="0" err="1">
                <a:effectLst/>
                <a:latin typeface="Aptos" panose="020B0004020202020204" pitchFamily="34" charset="0"/>
                <a:ea typeface="Aptos" panose="020B0004020202020204" pitchFamily="34" charset="0"/>
                <a:cs typeface="Arial" panose="020B0604020202020204" pitchFamily="34" charset="0"/>
              </a:rPr>
              <a:t>insert_student_phones</a:t>
            </a:r>
            <a:r>
              <a:rPr lang="en-US" sz="6200" b="1" kern="100" dirty="0">
                <a:effectLst/>
                <a:latin typeface="Aptos" panose="020B0004020202020204" pitchFamily="34" charset="0"/>
                <a:ea typeface="Aptos" panose="020B0004020202020204" pitchFamily="34" charset="0"/>
                <a:cs typeface="Arial" panose="020B0604020202020204" pitchFamily="34" charset="0"/>
              </a:rPr>
              <a:t> :</a:t>
            </a:r>
            <a:r>
              <a:rPr lang="en-US" sz="6200" kern="100" dirty="0">
                <a:effectLst/>
                <a:latin typeface="Aptos" panose="020B0004020202020204" pitchFamily="34" charset="0"/>
                <a:ea typeface="Aptos" panose="020B0004020202020204" pitchFamily="34" charset="0"/>
                <a:cs typeface="Arial" panose="020B0604020202020204" pitchFamily="34" charset="0"/>
              </a:rPr>
              <a:t> This procedure used to insert the student’s phones information into </a:t>
            </a:r>
            <a:r>
              <a:rPr lang="en-US" sz="6200" kern="100" dirty="0" err="1">
                <a:effectLst/>
                <a:latin typeface="Aptos" panose="020B0004020202020204" pitchFamily="34" charset="0"/>
                <a:ea typeface="Aptos" panose="020B0004020202020204" pitchFamily="34" charset="0"/>
                <a:cs typeface="Arial" panose="020B0604020202020204" pitchFamily="34" charset="0"/>
              </a:rPr>
              <a:t>student_phones</a:t>
            </a:r>
            <a:r>
              <a:rPr lang="en-US" sz="6200" kern="100" dirty="0">
                <a:effectLst/>
                <a:latin typeface="Aptos" panose="020B0004020202020204" pitchFamily="34" charset="0"/>
                <a:ea typeface="Aptos" panose="020B0004020202020204" pitchFamily="34" charset="0"/>
                <a:cs typeface="Arial" panose="020B0604020202020204" pitchFamily="34" charset="0"/>
              </a:rPr>
              <a:t> table.</a:t>
            </a:r>
            <a:endParaRPr lang="en-US" sz="6200" kern="100" dirty="0">
              <a:latin typeface="Aptos" panose="020B0004020202020204" pitchFamily="34" charset="0"/>
              <a:ea typeface="Aptos" panose="020B0004020202020204" pitchFamily="34" charset="0"/>
              <a:cs typeface="Arial" panose="020B0604020202020204" pitchFamily="34" charset="0"/>
            </a:endParaRPr>
          </a:p>
          <a:p>
            <a:r>
              <a:rPr lang="en-US" sz="6200" b="1" kern="100" dirty="0" err="1">
                <a:effectLst/>
                <a:latin typeface="Aptos" panose="020B0004020202020204" pitchFamily="34" charset="0"/>
                <a:ea typeface="Aptos" panose="020B0004020202020204" pitchFamily="34" charset="0"/>
                <a:cs typeface="Arial" panose="020B0604020202020204" pitchFamily="34" charset="0"/>
              </a:rPr>
              <a:t>insert_doctor_info</a:t>
            </a:r>
            <a:r>
              <a:rPr lang="en-US" sz="6200" b="1" kern="100" dirty="0">
                <a:effectLst/>
                <a:latin typeface="Aptos" panose="020B0004020202020204" pitchFamily="34" charset="0"/>
                <a:ea typeface="Aptos" panose="020B0004020202020204" pitchFamily="34" charset="0"/>
                <a:cs typeface="Arial" panose="020B0604020202020204" pitchFamily="34" charset="0"/>
              </a:rPr>
              <a:t> :</a:t>
            </a:r>
            <a:r>
              <a:rPr lang="en-US" sz="6200" kern="100" dirty="0">
                <a:effectLst/>
                <a:latin typeface="Aptos" panose="020B0004020202020204" pitchFamily="34" charset="0"/>
                <a:ea typeface="Aptos" panose="020B0004020202020204" pitchFamily="34" charset="0"/>
                <a:cs typeface="Arial" panose="020B0604020202020204" pitchFamily="34" charset="0"/>
              </a:rPr>
              <a:t> This procedure used to insert the doctors information into doctors table.</a:t>
            </a:r>
            <a:endParaRPr lang="en-US" sz="6200" kern="100" dirty="0">
              <a:latin typeface="Aptos" panose="020B0004020202020204" pitchFamily="34" charset="0"/>
              <a:ea typeface="Aptos" panose="020B0004020202020204" pitchFamily="34" charset="0"/>
              <a:cs typeface="Arial" panose="020B0604020202020204" pitchFamily="34" charset="0"/>
            </a:endParaRPr>
          </a:p>
          <a:p>
            <a:r>
              <a:rPr lang="en-US" sz="6200" b="1" kern="100" dirty="0" err="1">
                <a:effectLst/>
                <a:latin typeface="Aptos" panose="020B0004020202020204" pitchFamily="34" charset="0"/>
                <a:ea typeface="Aptos" panose="020B0004020202020204" pitchFamily="34" charset="0"/>
                <a:cs typeface="Arial" panose="020B0604020202020204" pitchFamily="34" charset="0"/>
              </a:rPr>
              <a:t>insert_course_info</a:t>
            </a:r>
            <a:r>
              <a:rPr lang="en-US" sz="6200" b="1" kern="100" dirty="0">
                <a:effectLst/>
                <a:latin typeface="Aptos" panose="020B0004020202020204" pitchFamily="34" charset="0"/>
                <a:ea typeface="Aptos" panose="020B0004020202020204" pitchFamily="34" charset="0"/>
                <a:cs typeface="Arial" panose="020B0604020202020204" pitchFamily="34" charset="0"/>
              </a:rPr>
              <a:t> :</a:t>
            </a:r>
            <a:r>
              <a:rPr lang="en-US" sz="6200" kern="100" dirty="0">
                <a:effectLst/>
                <a:latin typeface="Aptos" panose="020B0004020202020204" pitchFamily="34" charset="0"/>
                <a:ea typeface="Aptos" panose="020B0004020202020204" pitchFamily="34" charset="0"/>
                <a:cs typeface="Arial" panose="020B0604020202020204" pitchFamily="34" charset="0"/>
              </a:rPr>
              <a:t> This procedure used to insert the courses information into courses table.</a:t>
            </a:r>
            <a:endParaRPr lang="en-US" sz="6200" kern="100" dirty="0">
              <a:latin typeface="Aptos" panose="020B0004020202020204" pitchFamily="34" charset="0"/>
              <a:ea typeface="Aptos" panose="020B0004020202020204" pitchFamily="34" charset="0"/>
              <a:cs typeface="Arial" panose="020B0604020202020204" pitchFamily="34" charset="0"/>
            </a:endParaRPr>
          </a:p>
          <a:p>
            <a:r>
              <a:rPr lang="en-US" sz="6200" b="1" kern="100" dirty="0" err="1">
                <a:effectLst/>
                <a:latin typeface="Aptos" panose="020B0004020202020204" pitchFamily="34" charset="0"/>
                <a:ea typeface="Aptos" panose="020B0004020202020204" pitchFamily="34" charset="0"/>
                <a:cs typeface="Arial" panose="020B0604020202020204" pitchFamily="34" charset="0"/>
              </a:rPr>
              <a:t>insert_department_info</a:t>
            </a:r>
            <a:r>
              <a:rPr lang="en-US" sz="6200" b="1" kern="100" dirty="0">
                <a:effectLst/>
                <a:latin typeface="Aptos" panose="020B0004020202020204" pitchFamily="34" charset="0"/>
                <a:ea typeface="Aptos" panose="020B0004020202020204" pitchFamily="34" charset="0"/>
                <a:cs typeface="Arial" panose="020B0604020202020204" pitchFamily="34" charset="0"/>
              </a:rPr>
              <a:t> :</a:t>
            </a:r>
            <a:r>
              <a:rPr lang="en-US" sz="6200" kern="100" dirty="0">
                <a:effectLst/>
                <a:latin typeface="Aptos" panose="020B0004020202020204" pitchFamily="34" charset="0"/>
                <a:ea typeface="Aptos" panose="020B0004020202020204" pitchFamily="34" charset="0"/>
                <a:cs typeface="Arial" panose="020B0604020202020204" pitchFamily="34" charset="0"/>
              </a:rPr>
              <a:t> This procedure used to insert the departments information into departments table.</a:t>
            </a:r>
            <a:endParaRPr lang="en-US" sz="6200" kern="100" dirty="0">
              <a:latin typeface="Aptos" panose="020B0004020202020204" pitchFamily="34" charset="0"/>
              <a:ea typeface="Aptos" panose="020B0004020202020204" pitchFamily="34" charset="0"/>
              <a:cs typeface="Arial" panose="020B0604020202020204" pitchFamily="34" charset="0"/>
            </a:endParaRPr>
          </a:p>
          <a:p>
            <a:r>
              <a:rPr lang="en-US" sz="6200" b="1" kern="100" dirty="0" err="1">
                <a:effectLst/>
                <a:latin typeface="Aptos" panose="020B0004020202020204" pitchFamily="34" charset="0"/>
                <a:ea typeface="Aptos" panose="020B0004020202020204" pitchFamily="34" charset="0"/>
                <a:cs typeface="Arial" panose="020B0604020202020204" pitchFamily="34" charset="0"/>
              </a:rPr>
              <a:t>insert_take</a:t>
            </a:r>
            <a:r>
              <a:rPr lang="en-US" sz="6200" b="1" kern="100" dirty="0">
                <a:effectLst/>
                <a:latin typeface="Aptos" panose="020B0004020202020204" pitchFamily="34" charset="0"/>
                <a:ea typeface="Aptos" panose="020B0004020202020204" pitchFamily="34" charset="0"/>
                <a:cs typeface="Arial" panose="020B0604020202020204" pitchFamily="34" charset="0"/>
              </a:rPr>
              <a:t> :</a:t>
            </a:r>
            <a:r>
              <a:rPr lang="en-US" sz="6200" kern="100" dirty="0">
                <a:effectLst/>
                <a:latin typeface="Aptos" panose="020B0004020202020204" pitchFamily="34" charset="0"/>
                <a:ea typeface="Aptos" panose="020B0004020202020204" pitchFamily="34" charset="0"/>
                <a:cs typeface="Arial" panose="020B0604020202020204" pitchFamily="34" charset="0"/>
              </a:rPr>
              <a:t> This procedure used to insert the student id, course id, and date into has table.</a:t>
            </a:r>
            <a:endParaRPr lang="en-US" sz="6200" kern="100" dirty="0">
              <a:latin typeface="Aptos" panose="020B0004020202020204" pitchFamily="34" charset="0"/>
              <a:ea typeface="Aptos" panose="020B0004020202020204" pitchFamily="34" charset="0"/>
              <a:cs typeface="Arial" panose="020B0604020202020204" pitchFamily="34" charset="0"/>
            </a:endParaRPr>
          </a:p>
          <a:p>
            <a:r>
              <a:rPr lang="en-US" sz="6200" b="1" kern="100" dirty="0" err="1">
                <a:effectLst/>
                <a:latin typeface="Aptos" panose="020B0004020202020204" pitchFamily="34" charset="0"/>
                <a:ea typeface="Aptos" panose="020B0004020202020204" pitchFamily="34" charset="0"/>
                <a:cs typeface="Arial" panose="020B0604020202020204" pitchFamily="34" charset="0"/>
              </a:rPr>
              <a:t>Insert_has</a:t>
            </a:r>
            <a:r>
              <a:rPr lang="en-US" sz="6200" b="1" kern="100" dirty="0">
                <a:effectLst/>
                <a:latin typeface="Aptos" panose="020B0004020202020204" pitchFamily="34" charset="0"/>
                <a:ea typeface="Aptos" panose="020B0004020202020204" pitchFamily="34" charset="0"/>
                <a:cs typeface="Arial" panose="020B0604020202020204" pitchFamily="34" charset="0"/>
              </a:rPr>
              <a:t> :</a:t>
            </a:r>
            <a:r>
              <a:rPr lang="en-US" sz="6200" kern="100" dirty="0">
                <a:effectLst/>
                <a:latin typeface="Aptos" panose="020B0004020202020204" pitchFamily="34" charset="0"/>
                <a:ea typeface="Aptos" panose="020B0004020202020204" pitchFamily="34" charset="0"/>
                <a:cs typeface="Arial" panose="020B0604020202020204" pitchFamily="34" charset="0"/>
              </a:rPr>
              <a:t> This procedure used to update the grade of the student to a specific course into has table.</a:t>
            </a:r>
          </a:p>
          <a:p>
            <a:pPr marL="0" indent="0">
              <a:buNone/>
            </a:pPr>
            <a:endParaRPr lang="en-US" b="1" dirty="0"/>
          </a:p>
          <a:p>
            <a:pPr marL="0" indent="0">
              <a:buNone/>
            </a:pPr>
            <a:endParaRPr lang="en-US" b="1" dirty="0"/>
          </a:p>
        </p:txBody>
      </p:sp>
    </p:spTree>
    <p:extLst>
      <p:ext uri="{BB962C8B-B14F-4D97-AF65-F5344CB8AC3E}">
        <p14:creationId xmlns:p14="http://schemas.microsoft.com/office/powerpoint/2010/main" val="3379814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C9850A-72F3-D03B-5349-6C1EDAEFBB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86F9C4-7CD7-8C0E-B769-9A8B7A482C50}"/>
              </a:ext>
            </a:extLst>
          </p:cNvPr>
          <p:cNvSpPr>
            <a:spLocks noGrp="1"/>
          </p:cNvSpPr>
          <p:nvPr>
            <p:ph type="title"/>
          </p:nvPr>
        </p:nvSpPr>
        <p:spPr>
          <a:xfrm>
            <a:off x="1484311" y="685801"/>
            <a:ext cx="10018713" cy="1107488"/>
          </a:xfrm>
        </p:spPr>
        <p:txBody>
          <a:bodyPr>
            <a:normAutofit/>
          </a:bodyPr>
          <a:lstStyle/>
          <a:p>
            <a:r>
              <a:rPr lang="en-US" sz="3200" b="1" dirty="0">
                <a:latin typeface="Aptos" panose="020B0004020202020204" pitchFamily="34" charset="0"/>
              </a:rPr>
              <a:t>SQL/PLSQL Implementation</a:t>
            </a:r>
            <a:endParaRPr lang="en-US" sz="3200" dirty="0"/>
          </a:p>
        </p:txBody>
      </p:sp>
      <p:sp>
        <p:nvSpPr>
          <p:cNvPr id="3" name="Content Placeholder 2">
            <a:extLst>
              <a:ext uri="{FF2B5EF4-FFF2-40B4-BE49-F238E27FC236}">
                <a16:creationId xmlns:a16="http://schemas.microsoft.com/office/drawing/2014/main" id="{8259838B-6BD3-A462-403C-6B89190519EF}"/>
              </a:ext>
            </a:extLst>
          </p:cNvPr>
          <p:cNvSpPr>
            <a:spLocks noGrp="1"/>
          </p:cNvSpPr>
          <p:nvPr>
            <p:ph idx="1"/>
          </p:nvPr>
        </p:nvSpPr>
        <p:spPr>
          <a:xfrm>
            <a:off x="1484310" y="1793289"/>
            <a:ext cx="10018713" cy="4856086"/>
          </a:xfrm>
        </p:spPr>
        <p:txBody>
          <a:bodyPr>
            <a:normAutofit fontScale="85000" lnSpcReduction="20000"/>
          </a:bodyPr>
          <a:lstStyle/>
          <a:p>
            <a:r>
              <a:rPr lang="en-US" b="1" dirty="0" err="1">
                <a:latin typeface="Aptos" panose="020B0004020202020204" pitchFamily="34" charset="0"/>
              </a:rPr>
              <a:t>Insert_teach</a:t>
            </a:r>
            <a:r>
              <a:rPr lang="en-US" b="1" dirty="0">
                <a:latin typeface="Aptos" panose="020B0004020202020204" pitchFamily="34" charset="0"/>
              </a:rPr>
              <a:t> :</a:t>
            </a:r>
            <a:r>
              <a:rPr lang="en-US" dirty="0">
                <a:latin typeface="Aptos" panose="020B0004020202020204" pitchFamily="34" charset="0"/>
              </a:rPr>
              <a:t> This </a:t>
            </a:r>
            <a:r>
              <a:rPr lang="en-US" sz="2400" kern="100" dirty="0">
                <a:effectLst/>
                <a:latin typeface="Aptos" panose="020B0004020202020204" pitchFamily="34" charset="0"/>
                <a:ea typeface="Aptos" panose="020B0004020202020204" pitchFamily="34" charset="0"/>
                <a:cs typeface="Arial" panose="020B0604020202020204" pitchFamily="34" charset="0"/>
              </a:rPr>
              <a:t>procedure</a:t>
            </a:r>
            <a:r>
              <a:rPr lang="en-US" dirty="0">
                <a:latin typeface="Aptos" panose="020B0004020202020204" pitchFamily="34" charset="0"/>
              </a:rPr>
              <a:t> used to insert the </a:t>
            </a:r>
            <a:r>
              <a:rPr lang="en-US" dirty="0" err="1">
                <a:latin typeface="Aptos" panose="020B0004020202020204" pitchFamily="34" charset="0"/>
              </a:rPr>
              <a:t>doctor_id</a:t>
            </a:r>
            <a:r>
              <a:rPr lang="en-US" dirty="0">
                <a:latin typeface="Aptos" panose="020B0004020202020204" pitchFamily="34" charset="0"/>
              </a:rPr>
              <a:t>, and </a:t>
            </a:r>
            <a:r>
              <a:rPr lang="en-US" dirty="0" err="1">
                <a:latin typeface="Aptos" panose="020B0004020202020204" pitchFamily="34" charset="0"/>
              </a:rPr>
              <a:t>course_id</a:t>
            </a:r>
            <a:r>
              <a:rPr lang="en-US" dirty="0">
                <a:latin typeface="Aptos" panose="020B0004020202020204" pitchFamily="34" charset="0"/>
              </a:rPr>
              <a:t> into teach table.</a:t>
            </a:r>
          </a:p>
          <a:p>
            <a:r>
              <a:rPr lang="en-US" b="1" dirty="0" err="1">
                <a:latin typeface="Aptos" panose="020B0004020202020204" pitchFamily="34" charset="0"/>
              </a:rPr>
              <a:t>Upd_student_info</a:t>
            </a:r>
            <a:r>
              <a:rPr lang="en-US" dirty="0">
                <a:latin typeface="Aptos" panose="020B0004020202020204" pitchFamily="34" charset="0"/>
              </a:rPr>
              <a:t> </a:t>
            </a:r>
            <a:r>
              <a:rPr lang="en-US" b="1" dirty="0">
                <a:latin typeface="Aptos" panose="020B0004020202020204" pitchFamily="34" charset="0"/>
              </a:rPr>
              <a:t>:</a:t>
            </a:r>
            <a:r>
              <a:rPr lang="en-US" dirty="0">
                <a:latin typeface="Aptos" panose="020B0004020202020204" pitchFamily="34" charset="0"/>
              </a:rPr>
              <a:t> This </a:t>
            </a:r>
            <a:r>
              <a:rPr lang="en-US" sz="2400" kern="100" dirty="0">
                <a:effectLst/>
                <a:latin typeface="Aptos" panose="020B0004020202020204" pitchFamily="34" charset="0"/>
                <a:ea typeface="Aptos" panose="020B0004020202020204" pitchFamily="34" charset="0"/>
                <a:cs typeface="Arial" panose="020B0604020202020204" pitchFamily="34" charset="0"/>
              </a:rPr>
              <a:t>procedure</a:t>
            </a:r>
            <a:r>
              <a:rPr lang="en-US" dirty="0">
                <a:latin typeface="Aptos" panose="020B0004020202020204" pitchFamily="34" charset="0"/>
              </a:rPr>
              <a:t> used to update the student </a:t>
            </a:r>
            <a:r>
              <a:rPr lang="en-US" dirty="0" err="1">
                <a:latin typeface="Aptos" panose="020B0004020202020204" pitchFamily="34" charset="0"/>
              </a:rPr>
              <a:t>informations</a:t>
            </a:r>
            <a:r>
              <a:rPr lang="en-US" dirty="0">
                <a:latin typeface="Aptos" panose="020B0004020202020204" pitchFamily="34" charset="0"/>
              </a:rPr>
              <a:t>.</a:t>
            </a:r>
          </a:p>
          <a:p>
            <a:r>
              <a:rPr lang="en-US" b="1" dirty="0" err="1">
                <a:latin typeface="Aptos" panose="020B0004020202020204" pitchFamily="34" charset="0"/>
              </a:rPr>
              <a:t>Upd_course_info</a:t>
            </a:r>
            <a:r>
              <a:rPr lang="en-US" b="1" dirty="0">
                <a:latin typeface="Aptos" panose="020B0004020202020204" pitchFamily="34" charset="0"/>
              </a:rPr>
              <a:t> :</a:t>
            </a:r>
            <a:r>
              <a:rPr lang="en-US" dirty="0">
                <a:latin typeface="Aptos" panose="020B0004020202020204" pitchFamily="34" charset="0"/>
              </a:rPr>
              <a:t> This </a:t>
            </a:r>
            <a:r>
              <a:rPr lang="en-US" sz="2400" kern="100" dirty="0">
                <a:effectLst/>
                <a:latin typeface="Aptos" panose="020B0004020202020204" pitchFamily="34" charset="0"/>
                <a:ea typeface="Aptos" panose="020B0004020202020204" pitchFamily="34" charset="0"/>
                <a:cs typeface="Arial" panose="020B0604020202020204" pitchFamily="34" charset="0"/>
              </a:rPr>
              <a:t>procedure</a:t>
            </a:r>
            <a:r>
              <a:rPr lang="en-US" dirty="0">
                <a:latin typeface="Aptos" panose="020B0004020202020204" pitchFamily="34" charset="0"/>
              </a:rPr>
              <a:t> used to update the course </a:t>
            </a:r>
            <a:r>
              <a:rPr lang="en-US" dirty="0" err="1">
                <a:latin typeface="Aptos" panose="020B0004020202020204" pitchFamily="34" charset="0"/>
              </a:rPr>
              <a:t>informations</a:t>
            </a:r>
            <a:r>
              <a:rPr lang="en-US" dirty="0">
                <a:latin typeface="Aptos" panose="020B0004020202020204" pitchFamily="34" charset="0"/>
              </a:rPr>
              <a:t>.</a:t>
            </a:r>
          </a:p>
          <a:p>
            <a:r>
              <a:rPr lang="en-US" b="1" dirty="0" err="1">
                <a:latin typeface="Aptos" panose="020B0004020202020204" pitchFamily="34" charset="0"/>
              </a:rPr>
              <a:t>delete_student</a:t>
            </a:r>
            <a:r>
              <a:rPr lang="en-US" b="1" dirty="0">
                <a:latin typeface="Aptos" panose="020B0004020202020204" pitchFamily="34" charset="0"/>
              </a:rPr>
              <a:t> : </a:t>
            </a:r>
            <a:r>
              <a:rPr lang="en-US" dirty="0">
                <a:latin typeface="Aptos" panose="020B0004020202020204" pitchFamily="34" charset="0"/>
              </a:rPr>
              <a:t>This </a:t>
            </a:r>
            <a:r>
              <a:rPr lang="en-US" sz="2400" kern="100" dirty="0">
                <a:effectLst/>
                <a:latin typeface="Aptos" panose="020B0004020202020204" pitchFamily="34" charset="0"/>
                <a:ea typeface="Aptos" panose="020B0004020202020204" pitchFamily="34" charset="0"/>
                <a:cs typeface="Arial" panose="020B0604020202020204" pitchFamily="34" charset="0"/>
              </a:rPr>
              <a:t>procedure</a:t>
            </a:r>
            <a:r>
              <a:rPr lang="en-US" dirty="0">
                <a:latin typeface="Aptos" panose="020B0004020202020204" pitchFamily="34" charset="0"/>
              </a:rPr>
              <a:t> used to delete the students information from students table and all other tables that have data related to that student.</a:t>
            </a:r>
          </a:p>
          <a:p>
            <a:r>
              <a:rPr lang="en-US" b="1" dirty="0" err="1">
                <a:latin typeface="Aptos" panose="020B0004020202020204" pitchFamily="34" charset="0"/>
              </a:rPr>
              <a:t>delete_doctor</a:t>
            </a:r>
            <a:r>
              <a:rPr lang="en-US" b="1" dirty="0">
                <a:latin typeface="Aptos" panose="020B0004020202020204" pitchFamily="34" charset="0"/>
              </a:rPr>
              <a:t> : </a:t>
            </a:r>
            <a:r>
              <a:rPr lang="en-US" dirty="0">
                <a:latin typeface="Aptos" panose="020B0004020202020204" pitchFamily="34" charset="0"/>
              </a:rPr>
              <a:t>This </a:t>
            </a:r>
            <a:r>
              <a:rPr lang="en-US" sz="2400" kern="100" dirty="0">
                <a:effectLst/>
                <a:latin typeface="Aptos" panose="020B0004020202020204" pitchFamily="34" charset="0"/>
                <a:ea typeface="Aptos" panose="020B0004020202020204" pitchFamily="34" charset="0"/>
                <a:cs typeface="Arial" panose="020B0604020202020204" pitchFamily="34" charset="0"/>
              </a:rPr>
              <a:t>procedure</a:t>
            </a:r>
            <a:r>
              <a:rPr lang="en-US" dirty="0">
                <a:latin typeface="Aptos" panose="020B0004020202020204" pitchFamily="34" charset="0"/>
              </a:rPr>
              <a:t> used to delete the doctors information from doctors table and all other tables that have data related to that doctor.</a:t>
            </a:r>
          </a:p>
          <a:p>
            <a:r>
              <a:rPr lang="en-US" b="1" dirty="0" err="1">
                <a:latin typeface="Aptos" panose="020B0004020202020204" pitchFamily="34" charset="0"/>
              </a:rPr>
              <a:t>delete_course</a:t>
            </a:r>
            <a:r>
              <a:rPr lang="en-US" b="1" dirty="0">
                <a:latin typeface="Aptos" panose="020B0004020202020204" pitchFamily="34" charset="0"/>
              </a:rPr>
              <a:t> : </a:t>
            </a:r>
            <a:r>
              <a:rPr lang="en-US" dirty="0">
                <a:latin typeface="Aptos" panose="020B0004020202020204" pitchFamily="34" charset="0"/>
              </a:rPr>
              <a:t>This </a:t>
            </a:r>
            <a:r>
              <a:rPr lang="en-US" sz="2400" kern="100" dirty="0">
                <a:effectLst/>
                <a:latin typeface="Aptos" panose="020B0004020202020204" pitchFamily="34" charset="0"/>
                <a:ea typeface="Aptos" panose="020B0004020202020204" pitchFamily="34" charset="0"/>
                <a:cs typeface="Arial" panose="020B0604020202020204" pitchFamily="34" charset="0"/>
              </a:rPr>
              <a:t>procedure</a:t>
            </a:r>
            <a:r>
              <a:rPr lang="en-US" dirty="0">
                <a:latin typeface="Aptos" panose="020B0004020202020204" pitchFamily="34" charset="0"/>
              </a:rPr>
              <a:t> used to delete the courses information from courses table and all other tables that have data related to that course.</a:t>
            </a:r>
          </a:p>
          <a:p>
            <a:r>
              <a:rPr lang="en-US" b="1" dirty="0" err="1">
                <a:latin typeface="Aptos" panose="020B0004020202020204" pitchFamily="34" charset="0"/>
              </a:rPr>
              <a:t>delete_teach</a:t>
            </a:r>
            <a:r>
              <a:rPr lang="en-US" b="1" dirty="0">
                <a:latin typeface="Aptos" panose="020B0004020202020204" pitchFamily="34" charset="0"/>
              </a:rPr>
              <a:t> : </a:t>
            </a:r>
            <a:r>
              <a:rPr lang="en-US" dirty="0">
                <a:latin typeface="Aptos" panose="020B0004020202020204" pitchFamily="34" charset="0"/>
              </a:rPr>
              <a:t>This </a:t>
            </a:r>
            <a:r>
              <a:rPr lang="en-US" sz="2400" kern="100" dirty="0">
                <a:effectLst/>
                <a:latin typeface="Aptos" panose="020B0004020202020204" pitchFamily="34" charset="0"/>
                <a:ea typeface="Aptos" panose="020B0004020202020204" pitchFamily="34" charset="0"/>
                <a:cs typeface="Arial" panose="020B0604020202020204" pitchFamily="34" charset="0"/>
              </a:rPr>
              <a:t>procedure</a:t>
            </a:r>
            <a:r>
              <a:rPr lang="en-US" dirty="0">
                <a:latin typeface="Aptos" panose="020B0004020202020204" pitchFamily="34" charset="0"/>
              </a:rPr>
              <a:t> used to delete the </a:t>
            </a:r>
            <a:r>
              <a:rPr lang="en-US" dirty="0" err="1">
                <a:latin typeface="Aptos" panose="020B0004020202020204" pitchFamily="34" charset="0"/>
              </a:rPr>
              <a:t>doctor_id</a:t>
            </a:r>
            <a:r>
              <a:rPr lang="en-US" dirty="0">
                <a:latin typeface="Aptos" panose="020B0004020202020204" pitchFamily="34" charset="0"/>
              </a:rPr>
              <a:t> and </a:t>
            </a:r>
            <a:r>
              <a:rPr lang="en-US" dirty="0" err="1">
                <a:latin typeface="Aptos" panose="020B0004020202020204" pitchFamily="34" charset="0"/>
              </a:rPr>
              <a:t>course_id</a:t>
            </a:r>
            <a:r>
              <a:rPr lang="en-US" dirty="0">
                <a:latin typeface="Aptos" panose="020B0004020202020204" pitchFamily="34" charset="0"/>
              </a:rPr>
              <a:t> from teach table.</a:t>
            </a:r>
          </a:p>
          <a:p>
            <a:r>
              <a:rPr lang="en-US" b="1" dirty="0" err="1">
                <a:latin typeface="Aptos" panose="020B0004020202020204" pitchFamily="34" charset="0"/>
              </a:rPr>
              <a:t>delete_department</a:t>
            </a:r>
            <a:r>
              <a:rPr lang="en-US" b="1" dirty="0">
                <a:latin typeface="Aptos" panose="020B0004020202020204" pitchFamily="34" charset="0"/>
              </a:rPr>
              <a:t> : </a:t>
            </a:r>
            <a:r>
              <a:rPr lang="en-US" dirty="0">
                <a:latin typeface="Aptos" panose="020B0004020202020204" pitchFamily="34" charset="0"/>
              </a:rPr>
              <a:t>This </a:t>
            </a:r>
            <a:r>
              <a:rPr lang="en-US" sz="2400" kern="100" dirty="0">
                <a:effectLst/>
                <a:latin typeface="Aptos" panose="020B0004020202020204" pitchFamily="34" charset="0"/>
                <a:ea typeface="Aptos" panose="020B0004020202020204" pitchFamily="34" charset="0"/>
                <a:cs typeface="Arial" panose="020B0604020202020204" pitchFamily="34" charset="0"/>
              </a:rPr>
              <a:t>procedure</a:t>
            </a:r>
            <a:r>
              <a:rPr lang="en-US" dirty="0">
                <a:latin typeface="Aptos" panose="020B0004020202020204" pitchFamily="34" charset="0"/>
              </a:rPr>
              <a:t> used to delete the departments information from departments table if there is no related data with this department and any other tables.</a:t>
            </a:r>
          </a:p>
          <a:p>
            <a:endParaRPr lang="en-US" dirty="0"/>
          </a:p>
        </p:txBody>
      </p:sp>
    </p:spTree>
    <p:extLst>
      <p:ext uri="{BB962C8B-B14F-4D97-AF65-F5344CB8AC3E}">
        <p14:creationId xmlns:p14="http://schemas.microsoft.com/office/powerpoint/2010/main" val="35903024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138</TotalTime>
  <Words>1188</Words>
  <Application>Microsoft Office PowerPoint</Application>
  <PresentationFormat>Widescreen</PresentationFormat>
  <Paragraphs>90</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Aptos</vt:lpstr>
      <vt:lpstr>Arial</vt:lpstr>
      <vt:lpstr>Corbel</vt:lpstr>
      <vt:lpstr>Parallax</vt:lpstr>
      <vt:lpstr>University Database Management System</vt:lpstr>
      <vt:lpstr>PowerPoint Presentation</vt:lpstr>
      <vt:lpstr>Introduction</vt:lpstr>
      <vt:lpstr>PowerPoint Presentation</vt:lpstr>
      <vt:lpstr>Database Design</vt:lpstr>
      <vt:lpstr>Database Design</vt:lpstr>
      <vt:lpstr>SQL/PLSQL Implementation</vt:lpstr>
      <vt:lpstr>SQL/PLSQL Implementation</vt:lpstr>
      <vt:lpstr>SQL/PLSQL Implementation</vt:lpstr>
      <vt:lpstr>Automation Scripts</vt:lpstr>
      <vt:lpstr>Java Application</vt:lpstr>
      <vt:lpstr>Java Application</vt:lpstr>
      <vt:lpstr>Java Application</vt:lpstr>
      <vt:lpstr>Java Application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Database Management System</dc:title>
  <dc:creator>Yassa Rashad</dc:creator>
  <cp:lastModifiedBy>Yassa Rashad</cp:lastModifiedBy>
  <cp:revision>2</cp:revision>
  <dcterms:created xsi:type="dcterms:W3CDTF">2024-02-11T16:26:48Z</dcterms:created>
  <dcterms:modified xsi:type="dcterms:W3CDTF">2024-02-11T18:45:32Z</dcterms:modified>
</cp:coreProperties>
</file>

<file path=docProps/thumbnail.jpeg>
</file>